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5.xml" ContentType="application/vnd.openxmlformats-officedocument.presentationml.notesSlide+xml"/>
  <Override PartName="/ppt/tags/tag43.xml" ContentType="application/vnd.openxmlformats-officedocument.presentationml.tags+xml"/>
  <Override PartName="/ppt/notesSlides/notesSlide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7.xml" ContentType="application/vnd.openxmlformats-officedocument.presentationml.notesSlide+xml"/>
  <Override PartName="/ppt/tags/tag5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89" r:id="rId3"/>
    <p:sldId id="256" r:id="rId4"/>
    <p:sldId id="338" r:id="rId5"/>
    <p:sldId id="339" r:id="rId6"/>
    <p:sldId id="340" r:id="rId7"/>
    <p:sldId id="341" r:id="rId8"/>
    <p:sldId id="313" r:id="rId9"/>
    <p:sldId id="342" r:id="rId10"/>
    <p:sldId id="343" r:id="rId11"/>
    <p:sldId id="316" r:id="rId12"/>
    <p:sldId id="311" r:id="rId13"/>
    <p:sldId id="314" r:id="rId14"/>
    <p:sldId id="336" r:id="rId15"/>
    <p:sldId id="344" r:id="rId16"/>
    <p:sldId id="268" r:id="rId17"/>
    <p:sldId id="315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毕颖 徐" initials="毕徐" lastIdx="1" clrIdx="0">
    <p:extLst>
      <p:ext uri="{19B8F6BF-5375-455C-9EA6-DF929625EA0E}">
        <p15:presenceInfo xmlns:p15="http://schemas.microsoft.com/office/powerpoint/2012/main" userId="9681fd8e2ddfe5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97FF"/>
    <a:srgbClr val="F2F3FF"/>
    <a:srgbClr val="964FFF"/>
    <a:srgbClr val="FEE3E2"/>
    <a:srgbClr val="FABF1A"/>
    <a:srgbClr val="FA716E"/>
    <a:srgbClr val="6AD085"/>
    <a:srgbClr val="3269D6"/>
    <a:srgbClr val="8CABE8"/>
    <a:srgbClr val="FCD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6" autoAdjust="0"/>
    <p:restoredTop sz="80812" autoAdjust="0"/>
  </p:normalViewPr>
  <p:slideViewPr>
    <p:cSldViewPr snapToGrid="0" showGuides="1">
      <p:cViewPr varScale="1">
        <p:scale>
          <a:sx n="69" d="100"/>
          <a:sy n="69" d="100"/>
        </p:scale>
        <p:origin x="477" y="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234AC-01BE-4972-9FF4-0AF0F60E50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80F60-8AE4-4D79-898E-E268670A6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5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80F60-8AE4-4D79-898E-E268670A69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46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dirty="0">
                <a:effectLst/>
              </a:rPr>
              <a:t>这里直接演示即可，我觉得可以添加一点和老师的互动：比如在简单地展示完操作后，可以让老师指定搜索的选项，以表现我们的功能是完整实现了的</a:t>
            </a:r>
            <a:endParaRPr lang="en-US" altLang="zh-CN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45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80F60-8AE4-4D79-898E-E268670A69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089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dirty="0"/>
              <a:t>现在项目正处于开发阶段，正按照立项时的计划有序进行</a:t>
            </a:r>
            <a:endParaRPr lang="en-US" altLang="zh-CN" sz="1000" dirty="0"/>
          </a:p>
          <a:p>
            <a:r>
              <a:rPr lang="zh-CN" altLang="en-US" sz="1000" dirty="0"/>
              <a:t>说明一下</a:t>
            </a:r>
            <a:r>
              <a:rPr lang="en-US" altLang="zh-CN" sz="1000" dirty="0"/>
              <a:t>ppt</a:t>
            </a:r>
            <a:r>
              <a:rPr lang="zh-CN" altLang="en-US" sz="1000" dirty="0"/>
              <a:t>里展示的是制作时的进度，目前已经有所更新（前后端完成整合了）</a:t>
            </a:r>
            <a:endParaRPr lang="en-US" altLang="zh-CN" sz="1000" dirty="0"/>
          </a:p>
          <a:p>
            <a:r>
              <a:rPr lang="zh-CN" altLang="en-US" sz="1000" dirty="0"/>
              <a:t>这里每一部分进度与预期的差异怎么细说呢？</a:t>
            </a:r>
            <a:endParaRPr lang="en-US" altLang="zh-CN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73A0-69F4-404C-83AF-F6161DA1098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协作记录：组员间合理分工、并行快速开发，</a:t>
            </a:r>
            <a:r>
              <a:rPr lang="en-US" altLang="zh-CN" dirty="0"/>
              <a:t>Git</a:t>
            </a:r>
            <a:r>
              <a:rPr lang="zh-CN" altLang="en-US" dirty="0"/>
              <a:t>的合并方式合理，充分运用了</a:t>
            </a:r>
            <a:r>
              <a:rPr lang="en-US" altLang="zh-CN" dirty="0"/>
              <a:t>Git</a:t>
            </a:r>
            <a:r>
              <a:rPr lang="zh-CN" altLang="en-US" dirty="0"/>
              <a:t>这一版本管理工具对软件开发提供的帮助；</a:t>
            </a:r>
            <a:endParaRPr lang="en-US" altLang="zh-CN" dirty="0"/>
          </a:p>
          <a:p>
            <a:r>
              <a:rPr lang="zh-CN" altLang="en-US" dirty="0"/>
              <a:t>组内会议记录：保持基本固定的开会频率以保持项目进度，会议组织高效有序（提供会前准备、控制会议内容与结构）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73A0-69F4-404C-83AF-F6161DA1098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下一步的开发计划。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其中爬虫的第二点是指目前数据库服务器证书无效，</a:t>
            </a:r>
            <a:r>
              <a:rPr lang="en-US" altLang="zh-CN" dirty="0"/>
              <a:t>SSL</a:t>
            </a:r>
            <a:r>
              <a:rPr lang="zh-CN" altLang="en-US" dirty="0"/>
              <a:t>协议失效，存在安全隐患。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73A0-69F4-404C-83AF-F6161DA109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316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80F60-8AE4-4D79-898E-E268670A69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905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73A0-69F4-404C-83AF-F6161DA109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98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80F60-8AE4-4D79-898E-E268670A695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我们的展示目录体现的主要是两大部分内容：</a:t>
            </a:r>
            <a:r>
              <a:rPr lang="en-US" altLang="zh-CN" dirty="0"/>
              <a:t>1. </a:t>
            </a:r>
            <a:r>
              <a:rPr lang="zh-CN" altLang="en-US" dirty="0"/>
              <a:t>我们到目前为止做了什么（前三部分）？</a:t>
            </a:r>
            <a:r>
              <a:rPr lang="en-US" altLang="zh-CN" dirty="0"/>
              <a:t>2. </a:t>
            </a:r>
            <a:r>
              <a:rPr lang="zh-CN" altLang="en-US" dirty="0"/>
              <a:t>我们如何管理这个项目（后两部分）？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73A0-69F4-404C-83AF-F6161DA109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1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80F60-8AE4-4D79-898E-E268670A69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4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四象限气泡图中体现的内容有：</a:t>
            </a:r>
            <a:r>
              <a:rPr lang="en-US" altLang="zh-CN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功能需求的</a:t>
            </a:r>
            <a:r>
              <a:rPr lang="zh-CN" altLang="en-US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类划分</a:t>
            </a:r>
            <a:r>
              <a:rPr lang="zh-CN" alt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（用颜色进行小需求的归并，这在后一张</a:t>
            </a:r>
            <a:r>
              <a:rPr lang="en-US" altLang="zh-CN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中也有所体现）；</a:t>
            </a:r>
            <a:r>
              <a:rPr lang="en-US" altLang="zh-CN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可视化地呈现和确定</a:t>
            </a:r>
            <a:r>
              <a:rPr lang="zh-CN" altLang="en-US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开发的主次关系</a:t>
            </a:r>
            <a:endParaRPr lang="en-US" altLang="zh-CN" sz="1200" b="1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0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1200" b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当然我们也针对每个小需求都做了需求分析，绘制了时序图，但在此不再展开</a:t>
            </a:r>
            <a:endParaRPr lang="en-US" altLang="zh-CN" sz="1200" b="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dirty="0">
                <a:effectLst/>
              </a:rPr>
              <a:t>（</a:t>
            </a:r>
            <a:r>
              <a:rPr lang="zh-CN" altLang="en-US" sz="12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对项目计划阶段的功能需求设想进一步提炼、细化、确化</a:t>
            </a:r>
            <a:r>
              <a:rPr lang="zh-CN" altLang="en-US" dirty="0">
                <a:effectLst/>
              </a:rPr>
              <a:t>）这也是需求分析阶段最关键的部分</a:t>
            </a:r>
            <a:endParaRPr lang="en-US" altLang="zh-CN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1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我想的是这部分就快速过一下，界面设计也不提了，因为后面直接上演示了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80F60-8AE4-4D79-898E-E268670A69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905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CN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1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我觉得这部分和后面的项目计划、项目调整才是重点，毕竟是软件工程“管理”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80F60-8AE4-4D79-898E-E268670A695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CN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3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7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1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6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66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1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01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1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1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7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2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010EE-680C-4708-AF91-595E2406176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759EC-E72C-47D4-B159-54F700EE3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43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.emf"/><Relationship Id="rId18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emf"/><Relationship Id="rId17" Type="http://schemas.openxmlformats.org/officeDocument/2006/relationships/image" Target="../media/image6.png"/><Relationship Id="rId2" Type="http://schemas.openxmlformats.org/officeDocument/2006/relationships/tags" Target="../tags/tag3.xml"/><Relationship Id="rId16" Type="http://schemas.openxmlformats.org/officeDocument/2006/relationships/image" Target="../media/image5.sv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emf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.emf"/><Relationship Id="rId11" Type="http://schemas.openxmlformats.org/officeDocument/2006/relationships/image" Target="../media/image36.emf"/><Relationship Id="rId5" Type="http://schemas.openxmlformats.org/officeDocument/2006/relationships/image" Target="../media/image20.emf"/><Relationship Id="rId10" Type="http://schemas.openxmlformats.org/officeDocument/2006/relationships/image" Target="../media/image17.sv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7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image" Target="../media/image42.png"/><Relationship Id="rId5" Type="http://schemas.openxmlformats.org/officeDocument/2006/relationships/image" Target="../media/image13.emf"/><Relationship Id="rId10" Type="http://schemas.openxmlformats.org/officeDocument/2006/relationships/image" Target="../media/image41.svg"/><Relationship Id="rId4" Type="http://schemas.openxmlformats.org/officeDocument/2006/relationships/image" Target="../media/image2.emf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57.xml"/><Relationship Id="rId7" Type="http://schemas.openxmlformats.org/officeDocument/2006/relationships/image" Target="../media/image12.emf"/><Relationship Id="rId12" Type="http://schemas.openxmlformats.org/officeDocument/2006/relationships/image" Target="../media/image46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4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4.png"/><Relationship Id="rId4" Type="http://schemas.openxmlformats.org/officeDocument/2006/relationships/tags" Target="../tags/tag58.xml"/><Relationship Id="rId9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7.emf"/><Relationship Id="rId7" Type="http://schemas.openxmlformats.org/officeDocument/2006/relationships/image" Target="../media/image49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16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2.emf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image" Target="../media/image13.emf"/><Relationship Id="rId5" Type="http://schemas.openxmlformats.org/officeDocument/2006/relationships/image" Target="../media/image2.emf"/><Relationship Id="rId10" Type="http://schemas.openxmlformats.org/officeDocument/2006/relationships/image" Target="../media/image53.emf"/><Relationship Id="rId4" Type="http://schemas.openxmlformats.org/officeDocument/2006/relationships/image" Target="../media/image20.emf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image" Target="../media/image13.emf"/><Relationship Id="rId5" Type="http://schemas.openxmlformats.org/officeDocument/2006/relationships/image" Target="../media/image2.emf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9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8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.emf"/><Relationship Id="rId5" Type="http://schemas.openxmlformats.org/officeDocument/2006/relationships/tags" Target="../tags/tag15.xml"/><Relationship Id="rId15" Type="http://schemas.openxmlformats.org/officeDocument/2006/relationships/image" Target="../media/image11.emf"/><Relationship Id="rId10" Type="http://schemas.openxmlformats.org/officeDocument/2006/relationships/image" Target="../media/image7.emf"/><Relationship Id="rId4" Type="http://schemas.openxmlformats.org/officeDocument/2006/relationships/tags" Target="../tags/tag14.xml"/><Relationship Id="rId9" Type="http://schemas.openxmlformats.org/officeDocument/2006/relationships/notesSlide" Target="../notesSlides/notesSlide2.xml"/><Relationship Id="rId1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13.emf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2.emf"/><Relationship Id="rId17" Type="http://schemas.openxmlformats.org/officeDocument/2006/relationships/image" Target="../media/image17.svg"/><Relationship Id="rId2" Type="http://schemas.openxmlformats.org/officeDocument/2006/relationships/tags" Target="../tags/tag19.xml"/><Relationship Id="rId16" Type="http://schemas.openxmlformats.org/officeDocument/2006/relationships/image" Target="../media/image16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2.emf"/><Relationship Id="rId5" Type="http://schemas.openxmlformats.org/officeDocument/2006/relationships/tags" Target="../tags/tag22.xml"/><Relationship Id="rId15" Type="http://schemas.openxmlformats.org/officeDocument/2006/relationships/image" Target="../media/image15.emf"/><Relationship Id="rId10" Type="http://schemas.openxmlformats.org/officeDocument/2006/relationships/notesSlide" Target="../notesSlides/notesSlide3.xml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2.emf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30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2.em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18.png"/><Relationship Id="rId5" Type="http://schemas.openxmlformats.org/officeDocument/2006/relationships/tags" Target="../tags/tag39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13.emf"/><Relationship Id="rId5" Type="http://schemas.openxmlformats.org/officeDocument/2006/relationships/image" Target="../media/image2.emf"/><Relationship Id="rId10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2.emf"/><Relationship Id="rId17" Type="http://schemas.openxmlformats.org/officeDocument/2006/relationships/image" Target="../media/image26.png"/><Relationship Id="rId2" Type="http://schemas.openxmlformats.org/officeDocument/2006/relationships/tags" Target="../tags/tag45.xml"/><Relationship Id="rId16" Type="http://schemas.openxmlformats.org/officeDocument/2006/relationships/image" Target="../media/image25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18.png"/><Relationship Id="rId5" Type="http://schemas.openxmlformats.org/officeDocument/2006/relationships/tags" Target="../tags/tag48.xml"/><Relationship Id="rId15" Type="http://schemas.openxmlformats.org/officeDocument/2006/relationships/image" Target="../media/image24.png"/><Relationship Id="rId10" Type="http://schemas.openxmlformats.org/officeDocument/2006/relationships/notesSlide" Target="../notesSlides/notesSlide7.xml"/><Relationship Id="rId4" Type="http://schemas.openxmlformats.org/officeDocument/2006/relationships/tags" Target="../tags/tag4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image" Target="../media/image13.emf"/><Relationship Id="rId5" Type="http://schemas.openxmlformats.org/officeDocument/2006/relationships/image" Target="../media/image2.emf"/><Relationship Id="rId10" Type="http://schemas.openxmlformats.org/officeDocument/2006/relationships/image" Target="../media/image17.svg"/><Relationship Id="rId4" Type="http://schemas.openxmlformats.org/officeDocument/2006/relationships/image" Target="../media/image20.emf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.emf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_图片 1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/>
          <a:srcRect l="70374" t="6823" r="7070" b="56073"/>
          <a:stretch/>
        </p:blipFill>
        <p:spPr>
          <a:xfrm>
            <a:off x="9670004" y="-61994"/>
            <a:ext cx="2559069" cy="2704293"/>
          </a:xfrm>
          <a:prstGeom prst="rect">
            <a:avLst/>
          </a:prstGeom>
        </p:spPr>
      </p:pic>
      <p:pic>
        <p:nvPicPr>
          <p:cNvPr id="3" name="PA_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2"/>
          <a:srcRect t="29274" r="52457"/>
          <a:stretch/>
        </p:blipFill>
        <p:spPr>
          <a:xfrm>
            <a:off x="-1993175" y="2021305"/>
            <a:ext cx="5394101" cy="5154874"/>
          </a:xfrm>
          <a:prstGeom prst="rect">
            <a:avLst/>
          </a:prstGeom>
        </p:spPr>
      </p:pic>
      <p:sp>
        <p:nvSpPr>
          <p:cNvPr id="2" name="PA_标题 1"/>
          <p:cNvSpPr>
            <a:spLocks noGrp="1"/>
          </p:cNvSpPr>
          <p:nvPr>
            <p:ph type="ctrTitle" idx="4294967295"/>
            <p:custDataLst>
              <p:tags r:id="rId3"/>
            </p:custDataLst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PA_矩形 7"/>
          <p:cNvSpPr/>
          <p:nvPr>
            <p:custDataLst>
              <p:tags r:id="rId4"/>
            </p:custDataLst>
          </p:nvPr>
        </p:nvSpPr>
        <p:spPr>
          <a:xfrm>
            <a:off x="444795" y="472405"/>
            <a:ext cx="11302410" cy="5932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F12AE10-66F3-9C11-51FB-38D25A4E19DA}"/>
              </a:ext>
            </a:extLst>
          </p:cNvPr>
          <p:cNvCxnSpPr>
            <a:cxnSpLocks/>
          </p:cNvCxnSpPr>
          <p:nvPr/>
        </p:nvCxnSpPr>
        <p:spPr>
          <a:xfrm flipV="1">
            <a:off x="5839889" y="3980902"/>
            <a:ext cx="0" cy="1976145"/>
          </a:xfrm>
          <a:prstGeom prst="line">
            <a:avLst/>
          </a:prstGeom>
          <a:ln w="38100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C048E3"/>
                </a:gs>
              </a:gsLst>
              <a:lin ang="5400000" scaled="1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F34B8DE6-1976-87C8-583C-02DFBECF69FE}"/>
              </a:ext>
            </a:extLst>
          </p:cNvPr>
          <p:cNvSpPr/>
          <p:nvPr/>
        </p:nvSpPr>
        <p:spPr>
          <a:xfrm>
            <a:off x="2488787" y="1852066"/>
            <a:ext cx="2851382" cy="2851382"/>
          </a:xfrm>
          <a:prstGeom prst="ellipse">
            <a:avLst/>
          </a:prstGeom>
          <a:noFill/>
          <a:ln w="57150">
            <a:solidFill>
              <a:srgbClr val="F7C9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77EF4A0-8CA1-046E-BBE7-BC03CB060127}"/>
              </a:ext>
            </a:extLst>
          </p:cNvPr>
          <p:cNvCxnSpPr>
            <a:cxnSpLocks/>
          </p:cNvCxnSpPr>
          <p:nvPr/>
        </p:nvCxnSpPr>
        <p:spPr>
          <a:xfrm flipV="1">
            <a:off x="2094764" y="746312"/>
            <a:ext cx="0" cy="2056268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48E3"/>
                </a:gs>
              </a:gsLst>
              <a:lin ang="5400000" scaled="1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A_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34162" y="452627"/>
            <a:ext cx="506250" cy="697500"/>
          </a:xfrm>
          <a:prstGeom prst="rect">
            <a:avLst/>
          </a:prstGeom>
        </p:spPr>
      </p:pic>
      <p:grpSp>
        <p:nvGrpSpPr>
          <p:cNvPr id="84" name="组合 83">
            <a:extLst>
              <a:ext uri="{FF2B5EF4-FFF2-40B4-BE49-F238E27FC236}">
                <a16:creationId xmlns:a16="http://schemas.microsoft.com/office/drawing/2014/main" id="{0FDAD838-E2DB-2354-817E-633939BDAD64}"/>
              </a:ext>
            </a:extLst>
          </p:cNvPr>
          <p:cNvGrpSpPr/>
          <p:nvPr/>
        </p:nvGrpSpPr>
        <p:grpSpPr>
          <a:xfrm>
            <a:off x="6306447" y="2565126"/>
            <a:ext cx="5013331" cy="954107"/>
            <a:chOff x="6505569" y="1601486"/>
            <a:chExt cx="5013331" cy="954107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E09C79B7-A3C2-F914-FA31-6A0316FB210D}"/>
                </a:ext>
              </a:extLst>
            </p:cNvPr>
            <p:cNvSpPr/>
            <p:nvPr/>
          </p:nvSpPr>
          <p:spPr>
            <a:xfrm>
              <a:off x="6505569" y="1681256"/>
              <a:ext cx="5013331" cy="874337"/>
            </a:xfrm>
            <a:prstGeom prst="roundRect">
              <a:avLst/>
            </a:prstGeom>
            <a:gradFill>
              <a:gsLst>
                <a:gs pos="25000">
                  <a:srgbClr val="FDFBCF"/>
                </a:gs>
                <a:gs pos="100000">
                  <a:schemeClr val="bg1">
                    <a:alpha val="21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_库_文本框 12">
              <a:extLst>
                <a:ext uri="{FF2B5EF4-FFF2-40B4-BE49-F238E27FC236}">
                  <a16:creationId xmlns:a16="http://schemas.microsoft.com/office/drawing/2014/main" id="{1BA22F73-9DA9-7B72-057C-4DCB04246EB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805341" y="1601486"/>
              <a:ext cx="36471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i="1" spc="600" dirty="0">
                  <a:gradFill>
                    <a:gsLst>
                      <a:gs pos="0">
                        <a:srgbClr val="005DFF"/>
                      </a:gs>
                      <a:gs pos="100000">
                        <a:srgbClr val="C048E3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AI+</a:t>
              </a:r>
            </a:p>
            <a:p>
              <a:r>
                <a:rPr lang="zh-CN" altLang="en-US" sz="2400" b="1" i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法律领域垂直搜索引擎</a:t>
              </a:r>
            </a:p>
          </p:txBody>
        </p:sp>
      </p:grpSp>
      <p:sp>
        <p:nvSpPr>
          <p:cNvPr id="23" name="PA_库_文本框 12">
            <a:extLst>
              <a:ext uri="{FF2B5EF4-FFF2-40B4-BE49-F238E27FC236}">
                <a16:creationId xmlns:a16="http://schemas.microsoft.com/office/drawing/2014/main" id="{469BAA39-EDB4-97AB-7E41-171DD31B9C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613261" y="3821793"/>
            <a:ext cx="1492716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400" b="1" i="1" u="sng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项目中期答辩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B6AE943-9939-9816-7A4B-CC7326D3825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4055"/>
          <a:stretch/>
        </p:blipFill>
        <p:spPr>
          <a:xfrm>
            <a:off x="9893676" y="3847482"/>
            <a:ext cx="1770703" cy="2209110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AC22B719-483D-B608-6EA1-699EE9948B4F}"/>
              </a:ext>
            </a:extLst>
          </p:cNvPr>
          <p:cNvSpPr/>
          <p:nvPr/>
        </p:nvSpPr>
        <p:spPr>
          <a:xfrm>
            <a:off x="2262505" y="1641417"/>
            <a:ext cx="3316236" cy="3316236"/>
          </a:xfrm>
          <a:prstGeom prst="ellipse">
            <a:avLst/>
          </a:prstGeom>
          <a:noFill/>
          <a:ln w="57150">
            <a:solidFill>
              <a:srgbClr val="C8ACF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E4594A3-443A-26DB-0D82-8844A5C6B7A4}"/>
              </a:ext>
            </a:extLst>
          </p:cNvPr>
          <p:cNvGrpSpPr/>
          <p:nvPr/>
        </p:nvGrpSpPr>
        <p:grpSpPr>
          <a:xfrm>
            <a:off x="6661314" y="4540421"/>
            <a:ext cx="3283636" cy="858632"/>
            <a:chOff x="6879508" y="4329861"/>
            <a:chExt cx="3283636" cy="858632"/>
          </a:xfrm>
        </p:grpSpPr>
        <p:sp>
          <p:nvSpPr>
            <p:cNvPr id="30" name="Globally administrate client-focused meta…">
              <a:extLst>
                <a:ext uri="{FF2B5EF4-FFF2-40B4-BE49-F238E27FC236}">
                  <a16:creationId xmlns:a16="http://schemas.microsoft.com/office/drawing/2014/main" id="{60A15CCB-4623-16DE-7C30-2216BE4FEEE0}"/>
                </a:ext>
              </a:extLst>
            </p:cNvPr>
            <p:cNvSpPr txBox="1"/>
            <p:nvPr/>
          </p:nvSpPr>
          <p:spPr>
            <a:xfrm>
              <a:off x="6879508" y="4508874"/>
              <a:ext cx="3283636" cy="329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1600" b="1" dirty="0"/>
                <a:t>汇报人：软工管 </a:t>
              </a:r>
              <a:r>
                <a:rPr lang="en-US" altLang="zh-CN" sz="1600" b="1" dirty="0"/>
                <a:t>G04 </a:t>
              </a:r>
              <a:r>
                <a:rPr lang="zh-CN" altLang="en-US" sz="1600" b="1" dirty="0"/>
                <a:t>小组</a:t>
              </a:r>
              <a:endParaRPr lang="en-US" altLang="zh-CN" sz="1600" b="1" dirty="0"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29CE6DE8-8201-DD72-1FDB-86B59F06726C}"/>
                </a:ext>
              </a:extLst>
            </p:cNvPr>
            <p:cNvSpPr/>
            <p:nvPr/>
          </p:nvSpPr>
          <p:spPr>
            <a:xfrm>
              <a:off x="6904631" y="4329861"/>
              <a:ext cx="2612204" cy="0"/>
            </a:xfrm>
            <a:prstGeom prst="line">
              <a:avLst/>
            </a:prstGeom>
            <a:noFill/>
            <a:ln w="12700" cap="flat">
              <a:solidFill>
                <a:schemeClr val="accent3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Globally administrate client-focused meta…">
              <a:extLst>
                <a:ext uri="{FF2B5EF4-FFF2-40B4-BE49-F238E27FC236}">
                  <a16:creationId xmlns:a16="http://schemas.microsoft.com/office/drawing/2014/main" id="{56C98E15-0CB3-ACFD-7243-02BEFBB1FE8E}"/>
                </a:ext>
              </a:extLst>
            </p:cNvPr>
            <p:cNvSpPr txBox="1"/>
            <p:nvPr/>
          </p:nvSpPr>
          <p:spPr>
            <a:xfrm>
              <a:off x="6879508" y="4857377"/>
              <a:ext cx="3283636" cy="3311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en-US" altLang="zh-CN" sz="1600" b="1" dirty="0">
                  <a:latin typeface="Aileron Light"/>
                </a:rPr>
                <a:t>2023. 12. 6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5E8D1DD-F339-263E-8C77-3CC71246405D}"/>
              </a:ext>
            </a:extLst>
          </p:cNvPr>
          <p:cNvGrpSpPr/>
          <p:nvPr/>
        </p:nvGrpSpPr>
        <p:grpSpPr>
          <a:xfrm flipH="1">
            <a:off x="3535947" y="3091272"/>
            <a:ext cx="1992219" cy="2068240"/>
            <a:chOff x="4086610" y="3520547"/>
            <a:chExt cx="1992219" cy="2068240"/>
          </a:xfrm>
          <a:gradFill>
            <a:gsLst>
              <a:gs pos="25000">
                <a:srgbClr val="E8EAFF"/>
              </a:gs>
              <a:gs pos="100000">
                <a:schemeClr val="bg1"/>
              </a:gs>
            </a:gsLst>
            <a:lin ang="0" scaled="0"/>
          </a:gradFill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F96C473-CCDB-F5DD-F3ED-4599EECD0AB5}"/>
                </a:ext>
              </a:extLst>
            </p:cNvPr>
            <p:cNvSpPr/>
            <p:nvPr/>
          </p:nvSpPr>
          <p:spPr>
            <a:xfrm>
              <a:off x="4086610" y="3520547"/>
              <a:ext cx="1992219" cy="206824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PA_库_文本框 12">
              <a:extLst>
                <a:ext uri="{FF2B5EF4-FFF2-40B4-BE49-F238E27FC236}">
                  <a16:creationId xmlns:a16="http://schemas.microsoft.com/office/drawing/2014/main" id="{D48C78C1-54B9-A352-FDF6-B3CE24ECADA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399988" y="3756483"/>
              <a:ext cx="1391728" cy="14465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8800" b="1" spc="600" dirty="0">
                  <a:ln w="19050">
                    <a:noFill/>
                  </a:ln>
                  <a:gradFill>
                    <a:gsLst>
                      <a:gs pos="0">
                        <a:srgbClr val="005DFF"/>
                      </a:gs>
                      <a:gs pos="100000">
                        <a:srgbClr val="C048E3"/>
                      </a:gs>
                    </a:gsLst>
                    <a:lin ang="5400000" scaled="1"/>
                  </a:gradFill>
                  <a:effectLst>
                    <a:reflection stA="31000" endPos="48000" dist="1397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镜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4209170-D96A-85A7-7DE9-8B088257647E}"/>
              </a:ext>
            </a:extLst>
          </p:cNvPr>
          <p:cNvGrpSpPr/>
          <p:nvPr/>
        </p:nvGrpSpPr>
        <p:grpSpPr>
          <a:xfrm>
            <a:off x="2281040" y="1641417"/>
            <a:ext cx="1959058" cy="1959058"/>
            <a:chOff x="1575652" y="1243537"/>
            <a:chExt cx="1959058" cy="1959058"/>
          </a:xfrm>
          <a:gradFill>
            <a:gsLst>
              <a:gs pos="25000">
                <a:srgbClr val="E8EAFF"/>
              </a:gs>
              <a:gs pos="100000">
                <a:schemeClr val="bg1"/>
              </a:gs>
            </a:gsLst>
            <a:lin ang="0" scaled="0"/>
          </a:gradFill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690AE4D0-30DA-EB8F-4EF5-6568716C7A6D}"/>
                </a:ext>
              </a:extLst>
            </p:cNvPr>
            <p:cNvSpPr/>
            <p:nvPr/>
          </p:nvSpPr>
          <p:spPr>
            <a:xfrm>
              <a:off x="1575652" y="1243537"/>
              <a:ext cx="1959058" cy="195905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PA_库_文本框 12"/>
            <p:cNvSpPr txBox="1"/>
            <p:nvPr>
              <p:custDataLst>
                <p:tags r:id="rId7"/>
              </p:custDataLst>
            </p:nvPr>
          </p:nvSpPr>
          <p:spPr>
            <a:xfrm>
              <a:off x="1882238" y="1499791"/>
              <a:ext cx="1391728" cy="14465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8800" b="1" spc="600" dirty="0">
                  <a:ln w="19050">
                    <a:noFill/>
                  </a:ln>
                  <a:gradFill>
                    <a:gsLst>
                      <a:gs pos="0">
                        <a:srgbClr val="005DFF"/>
                      </a:gs>
                      <a:gs pos="100000">
                        <a:srgbClr val="C048E3"/>
                      </a:gs>
                    </a:gsLst>
                    <a:lin ang="5400000" scaled="1"/>
                  </a:gradFill>
                  <a:effectLst>
                    <a:reflection stA="31000" endPos="48000" dist="1397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律</a:t>
              </a:r>
              <a:endParaRPr lang="en-US" altLang="zh-CN" sz="8800" b="1" spc="600" dirty="0">
                <a:ln w="19050">
                  <a:noFill/>
                </a:ln>
                <a:gradFill>
                  <a:gsLst>
                    <a:gs pos="0">
                      <a:srgbClr val="005DFF"/>
                    </a:gs>
                    <a:gs pos="100000">
                      <a:srgbClr val="C048E3"/>
                    </a:gs>
                  </a:gsLst>
                  <a:lin ang="5400000" scaled="1"/>
                </a:gradFill>
                <a:effectLst>
                  <a:reflection stA="31000" endPos="48000" dist="1397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椭圆 44">
            <a:extLst>
              <a:ext uri="{FF2B5EF4-FFF2-40B4-BE49-F238E27FC236}">
                <a16:creationId xmlns:a16="http://schemas.microsoft.com/office/drawing/2014/main" id="{07D06FE3-7F98-8D14-B19B-8E6375E9A432}"/>
              </a:ext>
            </a:extLst>
          </p:cNvPr>
          <p:cNvSpPr/>
          <p:nvPr/>
        </p:nvSpPr>
        <p:spPr>
          <a:xfrm>
            <a:off x="1628982" y="4426018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81790D5-6352-814E-E8F7-2A148B249605}"/>
              </a:ext>
            </a:extLst>
          </p:cNvPr>
          <p:cNvSpPr/>
          <p:nvPr/>
        </p:nvSpPr>
        <p:spPr>
          <a:xfrm>
            <a:off x="4509603" y="1250586"/>
            <a:ext cx="1681236" cy="1681236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B787237-769A-3ED8-93C4-02A152C5D503}"/>
              </a:ext>
            </a:extLst>
          </p:cNvPr>
          <p:cNvSpPr/>
          <p:nvPr/>
        </p:nvSpPr>
        <p:spPr>
          <a:xfrm>
            <a:off x="749374" y="3467855"/>
            <a:ext cx="1681236" cy="1681236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28791AF-4A9C-91FC-D18B-D42039A610EA}"/>
              </a:ext>
            </a:extLst>
          </p:cNvPr>
          <p:cNvSpPr/>
          <p:nvPr/>
        </p:nvSpPr>
        <p:spPr>
          <a:xfrm>
            <a:off x="4258633" y="686065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正义天平">
            <a:extLst>
              <a:ext uri="{FF2B5EF4-FFF2-40B4-BE49-F238E27FC236}">
                <a16:creationId xmlns:a16="http://schemas.microsoft.com/office/drawing/2014/main" id="{1ADCF351-EEF6-CCFC-DB13-C63DE60FAC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5048" y="1408744"/>
            <a:ext cx="837466" cy="83746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781CBD6-6116-7E8B-3EAB-F1CFFA85ED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47" b="89983" l="9560" r="89985">
                        <a14:foregroundMark x1="9560" y1="44143" x2="9560" y2="44143"/>
                        <a14:foregroundMark x1="26631" y1="55008" x2="26631" y2="55008"/>
                        <a14:foregroundMark x1="27086" y1="43633" x2="27086" y2="43633"/>
                        <a14:foregroundMark x1="31032" y1="54329" x2="31032" y2="54329"/>
                        <a14:foregroundMark x1="62443" y1="40068" x2="62443" y2="40068"/>
                        <a14:foregroundMark x1="57891" y1="56706" x2="57891" y2="56706"/>
                        <a14:foregroundMark x1="73217" y1="61969" x2="73217" y2="61969"/>
                        <a14:foregroundMark x1="73293" y1="66044" x2="73293" y2="66044"/>
                        <a14:foregroundMark x1="78225" y1="64346" x2="78225" y2="643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8370" y="1136006"/>
            <a:ext cx="3395275" cy="15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FD6F93-9231-4F5A-81F8-DB4BD9443577}"/>
              </a:ext>
            </a:extLst>
          </p:cNvPr>
          <p:cNvGrpSpPr/>
          <p:nvPr/>
        </p:nvGrpSpPr>
        <p:grpSpPr>
          <a:xfrm>
            <a:off x="439478" y="494958"/>
            <a:ext cx="11313043" cy="5942857"/>
            <a:chOff x="434162" y="452627"/>
            <a:chExt cx="11313043" cy="594285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457957D-3EEF-4CC3-A814-18C4058CA4D3}"/>
                </a:ext>
              </a:extLst>
            </p:cNvPr>
            <p:cNvSpPr/>
            <p:nvPr/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2982C22-DA59-45A4-B977-D9536CD9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sp>
        <p:nvSpPr>
          <p:cNvPr id="4" name="Text 1">
            <a:extLst>
              <a:ext uri="{FF2B5EF4-FFF2-40B4-BE49-F238E27FC236}">
                <a16:creationId xmlns:a16="http://schemas.microsoft.com/office/drawing/2014/main" id="{342DA2AD-8C1B-6803-97A8-C374748DC165}"/>
              </a:ext>
            </a:extLst>
          </p:cNvPr>
          <p:cNvSpPr/>
          <p:nvPr/>
        </p:nvSpPr>
        <p:spPr>
          <a:xfrm>
            <a:off x="5041313" y="420185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4000" b="1" dirty="0">
                <a:gradFill>
                  <a:gsLst>
                    <a:gs pos="0">
                      <a:srgbClr val="C048E3"/>
                    </a:gs>
                    <a:gs pos="100000">
                      <a:srgbClr val="005D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系统演示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8BB6CB-12E9-0515-58DA-BCEAC007F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038" y="1084645"/>
            <a:ext cx="7569200" cy="4157147"/>
          </a:xfrm>
          <a:prstGeom prst="rect">
            <a:avLst/>
          </a:prstGeom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B8DF6D-FC77-0BC9-F702-53F465CCD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863" y="1520073"/>
            <a:ext cx="8146238" cy="4098575"/>
          </a:xfrm>
          <a:prstGeom prst="rect">
            <a:avLst/>
          </a:prstGeom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73581F-031F-7551-E537-7EA3DFD34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45" y="1931504"/>
            <a:ext cx="7911881" cy="4332991"/>
          </a:xfrm>
          <a:prstGeom prst="rect">
            <a:avLst/>
          </a:prstGeom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24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">
        <p159:morph option="byObject"/>
      </p:transition>
    </mc:Choice>
    <mc:Fallback xmlns="">
      <p:transition spd="med"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/>
          <a:srcRect l="74503" t="951" r="3232" b="59864"/>
          <a:stretch/>
        </p:blipFill>
        <p:spPr>
          <a:xfrm>
            <a:off x="8999621" y="246743"/>
            <a:ext cx="3192379" cy="38180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l="23361" t="36385" r="40054" b="20369"/>
          <a:stretch/>
        </p:blipFill>
        <p:spPr>
          <a:xfrm>
            <a:off x="-8642" y="2685144"/>
            <a:ext cx="5245768" cy="42137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6153" y="709259"/>
            <a:ext cx="11302410" cy="5932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20" y="699370"/>
            <a:ext cx="506250" cy="697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907" y="452627"/>
            <a:ext cx="7044298" cy="572488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B110203-B0CB-DBAB-FAFE-6A99132999BF}"/>
              </a:ext>
            </a:extLst>
          </p:cNvPr>
          <p:cNvGrpSpPr/>
          <p:nvPr/>
        </p:nvGrpSpPr>
        <p:grpSpPr>
          <a:xfrm>
            <a:off x="1295722" y="2892287"/>
            <a:ext cx="6067276" cy="2215272"/>
            <a:chOff x="976790" y="1993900"/>
            <a:chExt cx="6067276" cy="2215272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7C5A8093-E430-49C0-9048-63177B321B78}"/>
                </a:ext>
              </a:extLst>
            </p:cNvPr>
            <p:cNvSpPr txBox="1"/>
            <p:nvPr/>
          </p:nvSpPr>
          <p:spPr>
            <a:xfrm>
              <a:off x="1232226" y="2192612"/>
              <a:ext cx="5811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gradFill>
                    <a:gsLst>
                      <a:gs pos="0">
                        <a:srgbClr val="C048E3"/>
                      </a:gs>
                      <a:gs pos="100000">
                        <a:srgbClr val="005DFF"/>
                      </a:gs>
                    </a:gsLst>
                    <a:lin ang="5400000" scaled="1"/>
                  </a:gra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</a:t>
              </a:r>
            </a:p>
          </p:txBody>
        </p:sp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A248FD34-C0C5-4B7D-990F-1F6D37094CE0}"/>
                </a:ext>
              </a:extLst>
            </p:cNvPr>
            <p:cNvSpPr/>
            <p:nvPr/>
          </p:nvSpPr>
          <p:spPr>
            <a:xfrm>
              <a:off x="1303516" y="3064995"/>
              <a:ext cx="4367773" cy="1038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滑条图</a:t>
              </a:r>
              <a:r>
                <a:rPr lang="en-US" altLang="zh-CN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&amp;</a:t>
              </a: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项目管理记录</a:t>
              </a:r>
              <a:endParaRPr lang="en-US" altLang="zh-CN" sz="2000" b="1" spc="300" dirty="0">
                <a:solidFill>
                  <a:srgbClr val="2842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未来开发计划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2A090B6-D9E8-9718-776C-F29A11F889B5}"/>
                </a:ext>
              </a:extLst>
            </p:cNvPr>
            <p:cNvSpPr/>
            <p:nvPr/>
          </p:nvSpPr>
          <p:spPr>
            <a:xfrm>
              <a:off x="976790" y="1993900"/>
              <a:ext cx="3852214" cy="2215272"/>
            </a:xfrm>
            <a:prstGeom prst="roundRect">
              <a:avLst/>
            </a:prstGeom>
            <a:noFill/>
            <a:ln w="28575">
              <a:solidFill>
                <a:srgbClr val="D6B9E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9AC019F-8D18-B908-6A2A-9A33F54F32C7}"/>
              </a:ext>
            </a:extLst>
          </p:cNvPr>
          <p:cNvGrpSpPr/>
          <p:nvPr/>
        </p:nvGrpSpPr>
        <p:grpSpPr>
          <a:xfrm>
            <a:off x="1413936" y="1765800"/>
            <a:ext cx="3219082" cy="914400"/>
            <a:chOff x="1295722" y="1656582"/>
            <a:chExt cx="3219082" cy="914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7CAA3EA-650D-4F46-4062-656299FD0826}"/>
                </a:ext>
              </a:extLst>
            </p:cNvPr>
            <p:cNvGrpSpPr/>
            <p:nvPr/>
          </p:nvGrpSpPr>
          <p:grpSpPr>
            <a:xfrm>
              <a:off x="1295722" y="1751978"/>
              <a:ext cx="1871627" cy="723609"/>
              <a:chOff x="1360670" y="4337488"/>
              <a:chExt cx="1871627" cy="723609"/>
            </a:xfrm>
          </p:grpSpPr>
          <p:pic>
            <p:nvPicPr>
              <p:cNvPr id="12" name="PA_图片 9">
                <a:extLst>
                  <a:ext uri="{FF2B5EF4-FFF2-40B4-BE49-F238E27FC236}">
                    <a16:creationId xmlns:a16="http://schemas.microsoft.com/office/drawing/2014/main" id="{76166B08-A42B-4153-B26F-7C4227A8A7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1360670" y="4337488"/>
                <a:ext cx="1871627" cy="72360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7">
                <a:extLst>
                  <a:ext uri="{FF2B5EF4-FFF2-40B4-BE49-F238E27FC236}">
                    <a16:creationId xmlns:a16="http://schemas.microsoft.com/office/drawing/2014/main" id="{D5D729D1-03BF-465B-BAE4-3DACFF0821C7}"/>
                  </a:ext>
                </a:extLst>
              </p:cNvPr>
              <p:cNvSpPr txBox="1"/>
              <p:nvPr/>
            </p:nvSpPr>
            <p:spPr>
              <a:xfrm>
                <a:off x="1611949" y="4394494"/>
                <a:ext cx="133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Part 4</a:t>
                </a:r>
                <a:endParaRPr lang="zh-CN" altLang="en-US" sz="3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p:grpSp>
        <p:pic>
          <p:nvPicPr>
            <p:cNvPr id="13" name="图形 12" descr="法槌">
              <a:extLst>
                <a:ext uri="{FF2B5EF4-FFF2-40B4-BE49-F238E27FC236}">
                  <a16:creationId xmlns:a16="http://schemas.microsoft.com/office/drawing/2014/main" id="{FCA0FCAB-02A4-0AC2-DE03-31AC29D7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00404" y="1656582"/>
              <a:ext cx="914400" cy="914400"/>
            </a:xfrm>
            <a:prstGeom prst="rect">
              <a:avLst/>
            </a:prstGeom>
            <a:effectLst/>
          </p:spPr>
        </p:pic>
      </p:grpSp>
      <p:pic>
        <p:nvPicPr>
          <p:cNvPr id="22" name="PA_图片 3">
            <a:extLst>
              <a:ext uri="{FF2B5EF4-FFF2-40B4-BE49-F238E27FC236}">
                <a16:creationId xmlns:a16="http://schemas.microsoft.com/office/drawing/2014/main" id="{B58CA9F8-9216-3B10-797A-55B06C4EE4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35896" y="829201"/>
            <a:ext cx="5276251" cy="51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5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-1494401" y="-171414"/>
            <a:ext cx="13689173" cy="7973912"/>
            <a:chOff x="-1483606" y="-172049"/>
            <a:chExt cx="13689173" cy="7973912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3"/>
            <a:srcRect l="61479" t="5377" r="12619" b="53683"/>
            <a:stretch>
              <a:fillRect/>
            </a:stretch>
          </p:blipFill>
          <p:spPr>
            <a:xfrm>
              <a:off x="8847136" y="-172049"/>
              <a:ext cx="3358431" cy="3647223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3"/>
            <a:srcRect t="41932" r="42931"/>
            <a:stretch>
              <a:fillRect/>
            </a:stretch>
          </p:blipFill>
          <p:spPr>
            <a:xfrm>
              <a:off x="-1483606" y="2628849"/>
              <a:ext cx="7399718" cy="5173014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445430" y="452991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28F90BA-F077-8B26-3108-EE34A841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907" y="452627"/>
            <a:ext cx="7044298" cy="5724889"/>
          </a:xfrm>
          <a:prstGeom prst="rect">
            <a:avLst/>
          </a:prstGeom>
        </p:spPr>
      </p:pic>
      <p:sp>
        <p:nvSpPr>
          <p:cNvPr id="31" name="Title 1"/>
          <p:cNvSpPr txBox="1"/>
          <p:nvPr/>
        </p:nvSpPr>
        <p:spPr>
          <a:xfrm>
            <a:off x="3820795" y="674559"/>
            <a:ext cx="4550410" cy="6146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100" b="1" dirty="0">
                <a:gradFill>
                  <a:gsLst>
                    <a:gs pos="0">
                      <a:srgbClr val="C048E3"/>
                    </a:gs>
                    <a:gs pos="100000">
                      <a:srgbClr val="005D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滑条图</a:t>
            </a:r>
          </a:p>
        </p:txBody>
      </p:sp>
      <p:sp>
        <p:nvSpPr>
          <p:cNvPr id="32" name="TextBox 3"/>
          <p:cNvSpPr txBox="1"/>
          <p:nvPr/>
        </p:nvSpPr>
        <p:spPr>
          <a:xfrm>
            <a:off x="4681855" y="1200150"/>
            <a:ext cx="2807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Slip Chart</a:t>
            </a:r>
            <a:endParaRPr sz="1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6"/>
          <a:srcRect r="14055"/>
          <a:stretch>
            <a:fillRect/>
          </a:stretch>
        </p:blipFill>
        <p:spPr>
          <a:xfrm>
            <a:off x="10761345" y="847725"/>
            <a:ext cx="810895" cy="101155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2945" y="4306570"/>
            <a:ext cx="607695" cy="122110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049" y="3587466"/>
            <a:ext cx="915670" cy="96075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D834921-3F2B-4E39-9EAA-E02D6671BA1D}"/>
              </a:ext>
            </a:extLst>
          </p:cNvPr>
          <p:cNvGrpSpPr/>
          <p:nvPr/>
        </p:nvGrpSpPr>
        <p:grpSpPr>
          <a:xfrm>
            <a:off x="1689717" y="1506855"/>
            <a:ext cx="8431200" cy="4115603"/>
            <a:chOff x="1869922" y="1503025"/>
            <a:chExt cx="8431200" cy="4115603"/>
          </a:xfrm>
        </p:grpSpPr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65590124-B420-4996-82C8-44BC2C51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869922" y="1503025"/>
              <a:ext cx="8431200" cy="395445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2A803D8-A50E-4929-8445-FD8FC7120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17254" y="5296334"/>
              <a:ext cx="1736535" cy="322294"/>
            </a:xfrm>
            <a:prstGeom prst="rect">
              <a:avLst/>
            </a:prstGeom>
          </p:spPr>
        </p:pic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C0CDAA2F-8780-FFF3-980C-8A4424EA5D51}"/>
              </a:ext>
            </a:extLst>
          </p:cNvPr>
          <p:cNvSpPr/>
          <p:nvPr/>
        </p:nvSpPr>
        <p:spPr>
          <a:xfrm>
            <a:off x="5182661" y="5089887"/>
            <a:ext cx="2142187" cy="766627"/>
          </a:xfrm>
          <a:custGeom>
            <a:avLst/>
            <a:gdLst>
              <a:gd name="connsiteX0" fmla="*/ 0 w 2119086"/>
              <a:gd name="connsiteY0" fmla="*/ 437742 h 875484"/>
              <a:gd name="connsiteX1" fmla="*/ 1059543 w 2119086"/>
              <a:gd name="connsiteY1" fmla="*/ 0 h 875484"/>
              <a:gd name="connsiteX2" fmla="*/ 2119086 w 2119086"/>
              <a:gd name="connsiteY2" fmla="*/ 437742 h 875484"/>
              <a:gd name="connsiteX3" fmla="*/ 1059543 w 2119086"/>
              <a:gd name="connsiteY3" fmla="*/ 875484 h 875484"/>
              <a:gd name="connsiteX4" fmla="*/ 0 w 2119086"/>
              <a:gd name="connsiteY4" fmla="*/ 437742 h 875484"/>
              <a:gd name="connsiteX0" fmla="*/ 618 w 2119704"/>
              <a:gd name="connsiteY0" fmla="*/ 149883 h 587625"/>
              <a:gd name="connsiteX1" fmla="*/ 1183532 w 2119704"/>
              <a:gd name="connsiteY1" fmla="*/ 31456 h 587625"/>
              <a:gd name="connsiteX2" fmla="*/ 2119704 w 2119704"/>
              <a:gd name="connsiteY2" fmla="*/ 149883 h 587625"/>
              <a:gd name="connsiteX3" fmla="*/ 1060161 w 2119704"/>
              <a:gd name="connsiteY3" fmla="*/ 587625 h 587625"/>
              <a:gd name="connsiteX4" fmla="*/ 618 w 2119704"/>
              <a:gd name="connsiteY4" fmla="*/ 149883 h 587625"/>
              <a:gd name="connsiteX0" fmla="*/ 18648 w 2137734"/>
              <a:gd name="connsiteY0" fmla="*/ 189842 h 627584"/>
              <a:gd name="connsiteX1" fmla="*/ 650019 w 2137734"/>
              <a:gd name="connsiteY1" fmla="*/ 6101 h 627584"/>
              <a:gd name="connsiteX2" fmla="*/ 2137734 w 2137734"/>
              <a:gd name="connsiteY2" fmla="*/ 189842 h 627584"/>
              <a:gd name="connsiteX3" fmla="*/ 1078191 w 2137734"/>
              <a:gd name="connsiteY3" fmla="*/ 627584 h 627584"/>
              <a:gd name="connsiteX4" fmla="*/ 18648 w 2137734"/>
              <a:gd name="connsiteY4" fmla="*/ 189842 h 627584"/>
              <a:gd name="connsiteX0" fmla="*/ 8001 w 2127087"/>
              <a:gd name="connsiteY0" fmla="*/ 189842 h 649356"/>
              <a:gd name="connsiteX1" fmla="*/ 639372 w 2127087"/>
              <a:gd name="connsiteY1" fmla="*/ 6101 h 649356"/>
              <a:gd name="connsiteX2" fmla="*/ 2127087 w 2127087"/>
              <a:gd name="connsiteY2" fmla="*/ 189842 h 649356"/>
              <a:gd name="connsiteX3" fmla="*/ 871601 w 2127087"/>
              <a:gd name="connsiteY3" fmla="*/ 649356 h 649356"/>
              <a:gd name="connsiteX4" fmla="*/ 8001 w 2127087"/>
              <a:gd name="connsiteY4" fmla="*/ 189842 h 649356"/>
              <a:gd name="connsiteX0" fmla="*/ 23101 w 2142187"/>
              <a:gd name="connsiteY0" fmla="*/ 307113 h 766627"/>
              <a:gd name="connsiteX1" fmla="*/ 552872 w 2142187"/>
              <a:gd name="connsiteY1" fmla="*/ 0 h 766627"/>
              <a:gd name="connsiteX2" fmla="*/ 2142187 w 2142187"/>
              <a:gd name="connsiteY2" fmla="*/ 307113 h 766627"/>
              <a:gd name="connsiteX3" fmla="*/ 886701 w 2142187"/>
              <a:gd name="connsiteY3" fmla="*/ 766627 h 766627"/>
              <a:gd name="connsiteX4" fmla="*/ 23101 w 2142187"/>
              <a:gd name="connsiteY4" fmla="*/ 307113 h 76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2187" h="766627">
                <a:moveTo>
                  <a:pt x="23101" y="307113"/>
                </a:moveTo>
                <a:cubicBezTo>
                  <a:pt x="-32537" y="179342"/>
                  <a:pt x="-32297" y="0"/>
                  <a:pt x="552872" y="0"/>
                </a:cubicBezTo>
                <a:cubicBezTo>
                  <a:pt x="1138041" y="0"/>
                  <a:pt x="2142187" y="65355"/>
                  <a:pt x="2142187" y="307113"/>
                </a:cubicBezTo>
                <a:cubicBezTo>
                  <a:pt x="2142187" y="548871"/>
                  <a:pt x="1471870" y="766627"/>
                  <a:pt x="886701" y="766627"/>
                </a:cubicBezTo>
                <a:cubicBezTo>
                  <a:pt x="301532" y="766627"/>
                  <a:pt x="78739" y="434884"/>
                  <a:pt x="23101" y="307113"/>
                </a:cubicBezTo>
                <a:close/>
              </a:path>
            </a:pathLst>
          </a:custGeom>
          <a:solidFill>
            <a:srgbClr val="F2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1468940" y="-669849"/>
            <a:ext cx="13660940" cy="8352317"/>
            <a:chOff x="-1468940" y="-669849"/>
            <a:chExt cx="13660940" cy="8352317"/>
          </a:xfrm>
        </p:grpSpPr>
        <p:pic>
          <p:nvPicPr>
            <p:cNvPr id="19" name="PA_图片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7"/>
            <a:srcRect t="19721" r="39165"/>
            <a:stretch>
              <a:fillRect/>
            </a:stretch>
          </p:blipFill>
          <p:spPr>
            <a:xfrm>
              <a:off x="-1468940" y="1839433"/>
              <a:ext cx="6126000" cy="5843035"/>
            </a:xfrm>
            <a:prstGeom prst="rect">
              <a:avLst/>
            </a:prstGeom>
          </p:spPr>
        </p:pic>
        <p:pic>
          <p:nvPicPr>
            <p:cNvPr id="22" name="PA_图片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7"/>
            <a:srcRect l="53646" t="-1654" r="7286" b="30950"/>
            <a:stretch>
              <a:fillRect/>
            </a:stretch>
          </p:blipFill>
          <p:spPr>
            <a:xfrm>
              <a:off x="8257954" y="-669849"/>
              <a:ext cx="3934046" cy="5146159"/>
            </a:xfrm>
            <a:prstGeom prst="rect">
              <a:avLst/>
            </a:prstGeom>
          </p:spPr>
        </p:pic>
        <p:sp>
          <p:nvSpPr>
            <p:cNvPr id="23" name="PA_矩形 7"/>
            <p:cNvSpPr/>
            <p:nvPr>
              <p:custDataLst>
                <p:tags r:id="rId3"/>
              </p:custDataLst>
            </p:nvPr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PA_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sp>
        <p:nvSpPr>
          <p:cNvPr id="13" name="Rectangle 68"/>
          <p:cNvSpPr/>
          <p:nvPr/>
        </p:nvSpPr>
        <p:spPr bwMode="auto">
          <a:xfrm>
            <a:off x="4494345" y="1535621"/>
            <a:ext cx="2109979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600" b="1" kern="2000" dirty="0">
                <a:solidFill>
                  <a:srgbClr val="C048E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Bebas Neue" charset="0"/>
              </a:rPr>
              <a:t>组内文档</a:t>
            </a:r>
            <a:r>
              <a:rPr lang="en-US" altLang="zh-CN" sz="1600" b="1" kern="2000" dirty="0">
                <a:solidFill>
                  <a:srgbClr val="C048E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Bebas Neue" charset="0"/>
              </a:rPr>
              <a:t>&amp;</a:t>
            </a:r>
            <a:r>
              <a:rPr lang="zh-CN" altLang="en-US" sz="1600" b="1" kern="2000" dirty="0">
                <a:solidFill>
                  <a:srgbClr val="C048E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Bebas Neue" charset="0"/>
              </a:rPr>
              <a:t>会议记录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7115" y="5468209"/>
            <a:ext cx="720090" cy="852170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1248015" y="572545"/>
            <a:ext cx="9690100" cy="6145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100" b="1" dirty="0">
                <a:gradFill>
                  <a:gsLst>
                    <a:gs pos="0">
                      <a:srgbClr val="C048E3"/>
                    </a:gs>
                    <a:gs pos="100000">
                      <a:srgbClr val="005D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项目管理记录</a:t>
            </a:r>
          </a:p>
        </p:txBody>
      </p:sp>
      <p:sp>
        <p:nvSpPr>
          <p:cNvPr id="20" name="TextBox 3"/>
          <p:cNvSpPr txBox="1"/>
          <p:nvPr/>
        </p:nvSpPr>
        <p:spPr>
          <a:xfrm>
            <a:off x="3992355" y="1095848"/>
            <a:ext cx="4201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management records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0B03A97-436E-6C30-9D34-4A37E73CC3F3}"/>
              </a:ext>
            </a:extLst>
          </p:cNvPr>
          <p:cNvCxnSpPr/>
          <p:nvPr/>
        </p:nvCxnSpPr>
        <p:spPr>
          <a:xfrm>
            <a:off x="4227830" y="1697990"/>
            <a:ext cx="5080" cy="4354195"/>
          </a:xfrm>
          <a:prstGeom prst="line">
            <a:avLst/>
          </a:prstGeom>
          <a:ln w="28575" cmpd="sng">
            <a:solidFill>
              <a:srgbClr val="C8ACF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D60952CA-DF69-8B16-063E-F513F262FE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489" y="1770283"/>
            <a:ext cx="2946139" cy="4350023"/>
          </a:xfrm>
          <a:prstGeom prst="rect">
            <a:avLst/>
          </a:prstGeom>
        </p:spPr>
      </p:pic>
      <p:sp>
        <p:nvSpPr>
          <p:cNvPr id="28" name="Rectangle 68">
            <a:extLst>
              <a:ext uri="{FF2B5EF4-FFF2-40B4-BE49-F238E27FC236}">
                <a16:creationId xmlns:a16="http://schemas.microsoft.com/office/drawing/2014/main" id="{0953EDD2-B108-2B92-6B54-99A42EFE4F6F}"/>
              </a:ext>
            </a:extLst>
          </p:cNvPr>
          <p:cNvSpPr/>
          <p:nvPr/>
        </p:nvSpPr>
        <p:spPr bwMode="auto">
          <a:xfrm>
            <a:off x="1594060" y="1227877"/>
            <a:ext cx="1930000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600" b="1" kern="2000" dirty="0">
                <a:solidFill>
                  <a:srgbClr val="C048E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Bebas Neue" charset="0"/>
              </a:rPr>
              <a:t>部分 </a:t>
            </a:r>
            <a:r>
              <a:rPr lang="en-US" altLang="zh-CN" sz="1600" b="1" kern="2000" dirty="0">
                <a:solidFill>
                  <a:srgbClr val="C048E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Bebas Neue" charset="0"/>
              </a:rPr>
              <a:t>Git </a:t>
            </a:r>
            <a:r>
              <a:rPr lang="zh-CN" altLang="en-US" sz="1600" b="1" kern="2000" dirty="0">
                <a:solidFill>
                  <a:srgbClr val="C048E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Bebas Neue" charset="0"/>
              </a:rPr>
              <a:t>协作记录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48584EA-4AB3-3FEC-3381-D398A76DDA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7693" y="2052628"/>
            <a:ext cx="1604308" cy="40213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5C452AC-67B1-B7BB-32FD-F3AB992D38C1}"/>
              </a:ext>
            </a:extLst>
          </p:cNvPr>
          <p:cNvSpPr/>
          <p:nvPr/>
        </p:nvSpPr>
        <p:spPr>
          <a:xfrm>
            <a:off x="4657060" y="4553643"/>
            <a:ext cx="1589069" cy="188954"/>
          </a:xfrm>
          <a:prstGeom prst="roundRect">
            <a:avLst/>
          </a:prstGeom>
          <a:gradFill>
            <a:gsLst>
              <a:gs pos="55000">
                <a:srgbClr val="D6C4F8">
                  <a:alpha val="55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C8ACF6">
                  <a:alpha val="6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A9F657A-07CB-7D0E-03D9-3B9A012E58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2626" y="1297163"/>
            <a:ext cx="3107457" cy="48342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5AC3CE1-DA62-EE01-88C4-F26D0C8E1A99}"/>
              </a:ext>
            </a:extLst>
          </p:cNvPr>
          <p:cNvCxnSpPr>
            <a:cxnSpLocks/>
          </p:cNvCxnSpPr>
          <p:nvPr/>
        </p:nvCxnSpPr>
        <p:spPr>
          <a:xfrm flipH="1">
            <a:off x="6093065" y="1313097"/>
            <a:ext cx="1209561" cy="3196864"/>
          </a:xfrm>
          <a:prstGeom prst="line">
            <a:avLst/>
          </a:prstGeom>
          <a:ln w="28575" cmpd="sng">
            <a:solidFill>
              <a:srgbClr val="C8ACF6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B1300B6-88F2-581F-B04A-2002F18E1C31}"/>
              </a:ext>
            </a:extLst>
          </p:cNvPr>
          <p:cNvCxnSpPr>
            <a:cxnSpLocks/>
          </p:cNvCxnSpPr>
          <p:nvPr/>
        </p:nvCxnSpPr>
        <p:spPr>
          <a:xfrm flipH="1" flipV="1">
            <a:off x="6093065" y="4760950"/>
            <a:ext cx="1190834" cy="1370431"/>
          </a:xfrm>
          <a:prstGeom prst="line">
            <a:avLst/>
          </a:prstGeom>
          <a:ln w="28575" cmpd="sng">
            <a:solidFill>
              <a:srgbClr val="C8ACF6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20" grpId="0"/>
      <p:bldP spid="28" grpId="0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C7223384-FB78-4A6C-83B1-D39E73B49EB8}"/>
              </a:ext>
            </a:extLst>
          </p:cNvPr>
          <p:cNvGrpSpPr/>
          <p:nvPr/>
        </p:nvGrpSpPr>
        <p:grpSpPr>
          <a:xfrm>
            <a:off x="-1497173" y="-126523"/>
            <a:ext cx="13689173" cy="7973912"/>
            <a:chOff x="-1483606" y="-172049"/>
            <a:chExt cx="13689173" cy="7973912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8617EC5B-82F5-4E98-B6FA-C5ED0EE06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479" t="5377" r="12619" b="53683"/>
            <a:stretch/>
          </p:blipFill>
          <p:spPr>
            <a:xfrm>
              <a:off x="8847136" y="-172049"/>
              <a:ext cx="3358431" cy="3647223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E9B16ECD-435B-4EC7-9681-D07150B57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32" r="42931"/>
            <a:stretch/>
          </p:blipFill>
          <p:spPr>
            <a:xfrm>
              <a:off x="-1483606" y="2628849"/>
              <a:ext cx="7399718" cy="5173014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EA8D746-A21E-4EFA-A202-123C2D7F8961}"/>
                </a:ext>
              </a:extLst>
            </p:cNvPr>
            <p:cNvSpPr/>
            <p:nvPr/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6950EBD8-09EF-4F24-9F0F-86E8E42C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sp>
        <p:nvSpPr>
          <p:cNvPr id="31" name="Title 1"/>
          <p:cNvSpPr txBox="1">
            <a:spLocks/>
          </p:cNvSpPr>
          <p:nvPr/>
        </p:nvSpPr>
        <p:spPr>
          <a:xfrm>
            <a:off x="4507657" y="442709"/>
            <a:ext cx="3149552" cy="6145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600" b="1" dirty="0">
                <a:gradFill>
                  <a:gsLst>
                    <a:gs pos="0">
                      <a:srgbClr val="C048E3"/>
                    </a:gs>
                    <a:gs pos="100000">
                      <a:srgbClr val="005DFF"/>
                    </a:gs>
                  </a:gsLst>
                  <a:lin ang="0" scaled="0"/>
                </a:gra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未来开发计划</a:t>
            </a:r>
            <a:endParaRPr lang="en-US" altLang="zh-CN" sz="3600" b="1" dirty="0">
              <a:gradFill>
                <a:gsLst>
                  <a:gs pos="0">
                    <a:srgbClr val="C048E3"/>
                  </a:gs>
                  <a:gs pos="100000">
                    <a:srgbClr val="005DFF"/>
                  </a:gs>
                </a:gsLst>
                <a:lin ang="0" scaled="0"/>
              </a:gradFill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TextBox 3"/>
          <p:cNvSpPr txBox="1"/>
          <p:nvPr/>
        </p:nvSpPr>
        <p:spPr>
          <a:xfrm>
            <a:off x="3823532" y="1183512"/>
            <a:ext cx="420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outlook</a:t>
            </a:r>
            <a:endParaRPr lang="zh-CN" altLang="en-US" sz="1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A78FDB-7334-3FC1-C813-451AB01CE210}"/>
              </a:ext>
            </a:extLst>
          </p:cNvPr>
          <p:cNvGrpSpPr/>
          <p:nvPr/>
        </p:nvGrpSpPr>
        <p:grpSpPr>
          <a:xfrm>
            <a:off x="1424805" y="1584287"/>
            <a:ext cx="2860110" cy="4589532"/>
            <a:chOff x="1424805" y="1584287"/>
            <a:chExt cx="2860110" cy="458953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BBF84CE-FFDC-721C-5ADE-AE7F4356D49A}"/>
                </a:ext>
              </a:extLst>
            </p:cNvPr>
            <p:cNvSpPr/>
            <p:nvPr/>
          </p:nvSpPr>
          <p:spPr>
            <a:xfrm>
              <a:off x="2250435" y="3683994"/>
              <a:ext cx="1205349" cy="468577"/>
            </a:xfrm>
            <a:prstGeom prst="roundRect">
              <a:avLst/>
            </a:prstGeom>
            <a:gradFill>
              <a:gsLst>
                <a:gs pos="0">
                  <a:srgbClr val="C8ACF6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F6D91A6-1C4E-4A3A-BE09-AE47F7EDD365}"/>
                </a:ext>
              </a:extLst>
            </p:cNvPr>
            <p:cNvGrpSpPr/>
            <p:nvPr/>
          </p:nvGrpSpPr>
          <p:grpSpPr>
            <a:xfrm>
              <a:off x="1424805" y="1584287"/>
              <a:ext cx="2860110" cy="4589532"/>
              <a:chOff x="1424805" y="1584287"/>
              <a:chExt cx="2860110" cy="4589532"/>
            </a:xfrm>
            <a:noFill/>
          </p:grpSpPr>
          <p:sp>
            <p:nvSpPr>
              <p:cNvPr id="37" name="TextBox 5"/>
              <p:cNvSpPr txBox="1"/>
              <p:nvPr/>
            </p:nvSpPr>
            <p:spPr>
              <a:xfrm>
                <a:off x="2529945" y="3746215"/>
                <a:ext cx="64633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前端</a:t>
                </a:r>
              </a:p>
            </p:txBody>
          </p:sp>
          <p:sp>
            <p:nvSpPr>
              <p:cNvPr id="4" name="Rectangle 27">
                <a:extLst>
                  <a:ext uri="{FF2B5EF4-FFF2-40B4-BE49-F238E27FC236}">
                    <a16:creationId xmlns:a16="http://schemas.microsoft.com/office/drawing/2014/main" id="{C3B1D605-014E-3A75-E4F3-0A82585C328A}"/>
                  </a:ext>
                </a:extLst>
              </p:cNvPr>
              <p:cNvSpPr/>
              <p:nvPr/>
            </p:nvSpPr>
            <p:spPr>
              <a:xfrm>
                <a:off x="1610584" y="4198072"/>
                <a:ext cx="2485054" cy="175432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实现用户模块，提供友好的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用户信息管理界面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实现</a:t>
                </a:r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AI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模块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，提供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AI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智能关键字提取、智能总结等界面。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实现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知识图谱模块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，提供知识图谱节点选择等功能。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88149DF0-297F-C6AC-9384-625EE0C6A4B3}"/>
                  </a:ext>
                </a:extLst>
              </p:cNvPr>
              <p:cNvSpPr/>
              <p:nvPr/>
            </p:nvSpPr>
            <p:spPr>
              <a:xfrm>
                <a:off x="1424805" y="1584287"/>
                <a:ext cx="2860110" cy="4589532"/>
              </a:xfrm>
              <a:prstGeom prst="roundRect">
                <a:avLst/>
              </a:prstGeom>
              <a:grpFill/>
              <a:ln w="28575">
                <a:solidFill>
                  <a:srgbClr val="D6B9E9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6" name="图形 15">
                <a:extLst>
                  <a:ext uri="{FF2B5EF4-FFF2-40B4-BE49-F238E27FC236}">
                    <a16:creationId xmlns:a16="http://schemas.microsoft.com/office/drawing/2014/main" id="{92F24609-7486-48B9-BC63-9490EF619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70567" y="2077128"/>
                <a:ext cx="1695686" cy="1541533"/>
              </a:xfrm>
              <a:prstGeom prst="rect">
                <a:avLst/>
              </a:prstGeom>
            </p:spPr>
          </p:pic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5410199-D845-636F-4AA5-7EA735B21F57}"/>
              </a:ext>
            </a:extLst>
          </p:cNvPr>
          <p:cNvGrpSpPr/>
          <p:nvPr/>
        </p:nvGrpSpPr>
        <p:grpSpPr>
          <a:xfrm>
            <a:off x="4652378" y="1584287"/>
            <a:ext cx="2860110" cy="4589532"/>
            <a:chOff x="4652378" y="1584287"/>
            <a:chExt cx="2860110" cy="4589532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722A584-CCB9-F0FA-3084-AF0D0CA1E625}"/>
                </a:ext>
              </a:extLst>
            </p:cNvPr>
            <p:cNvSpPr/>
            <p:nvPr/>
          </p:nvSpPr>
          <p:spPr>
            <a:xfrm>
              <a:off x="5489271" y="3681584"/>
              <a:ext cx="1205349" cy="468577"/>
            </a:xfrm>
            <a:prstGeom prst="roundRect">
              <a:avLst/>
            </a:prstGeom>
            <a:gradFill>
              <a:gsLst>
                <a:gs pos="0">
                  <a:srgbClr val="C8ACF6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ABFD98C-D97B-41E4-BD0B-581E1F3BD880}"/>
                </a:ext>
              </a:extLst>
            </p:cNvPr>
            <p:cNvGrpSpPr/>
            <p:nvPr/>
          </p:nvGrpSpPr>
          <p:grpSpPr>
            <a:xfrm>
              <a:off x="4652378" y="1584287"/>
              <a:ext cx="2860110" cy="4589532"/>
              <a:chOff x="4652378" y="1584287"/>
              <a:chExt cx="2860110" cy="4589532"/>
            </a:xfrm>
          </p:grpSpPr>
          <p:sp>
            <p:nvSpPr>
              <p:cNvPr id="44" name="TextBox 13"/>
              <p:cNvSpPr txBox="1"/>
              <p:nvPr/>
            </p:nvSpPr>
            <p:spPr>
              <a:xfrm>
                <a:off x="5760881" y="375072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后端</a:t>
                </a:r>
              </a:p>
            </p:txBody>
          </p:sp>
          <p:sp>
            <p:nvSpPr>
              <p:cNvPr id="5" name="Rectangle 27">
                <a:extLst>
                  <a:ext uri="{FF2B5EF4-FFF2-40B4-BE49-F238E27FC236}">
                    <a16:creationId xmlns:a16="http://schemas.microsoft.com/office/drawing/2014/main" id="{69F18B67-AAFB-3FE3-67F3-22D364F19C01}"/>
                  </a:ext>
                </a:extLst>
              </p:cNvPr>
              <p:cNvSpPr/>
              <p:nvPr/>
            </p:nvSpPr>
            <p:spPr>
              <a:xfrm>
                <a:off x="4777219" y="4198072"/>
                <a:ext cx="261042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实现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用户管理模块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，完善用户认证和授权机制。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进一步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优化搜索功能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，提高搜索结果准确性，探索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搜索建议功能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实现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知识图谱、</a:t>
                </a:r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AI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相关功能接口。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29269A7-6646-3583-09C1-DA81C00F1431}"/>
                  </a:ext>
                </a:extLst>
              </p:cNvPr>
              <p:cNvSpPr/>
              <p:nvPr/>
            </p:nvSpPr>
            <p:spPr>
              <a:xfrm>
                <a:off x="4652378" y="1584287"/>
                <a:ext cx="2860110" cy="4589532"/>
              </a:xfrm>
              <a:prstGeom prst="roundRect">
                <a:avLst/>
              </a:prstGeom>
              <a:noFill/>
              <a:ln w="28575">
                <a:solidFill>
                  <a:srgbClr val="D6B9E9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47C9F369-DDED-440F-8CA3-226CE931D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84516" y="2140465"/>
                <a:ext cx="1414861" cy="1414861"/>
              </a:xfrm>
              <a:prstGeom prst="rect">
                <a:avLst/>
              </a:prstGeom>
            </p:spPr>
          </p:pic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407447F-F2F4-11F4-D3AE-7B8DDA814606}"/>
              </a:ext>
            </a:extLst>
          </p:cNvPr>
          <p:cNvGrpSpPr/>
          <p:nvPr/>
        </p:nvGrpSpPr>
        <p:grpSpPr>
          <a:xfrm>
            <a:off x="7924178" y="1575944"/>
            <a:ext cx="2860110" cy="4690610"/>
            <a:chOff x="7924178" y="1575944"/>
            <a:chExt cx="2860110" cy="4690610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68031EA-C148-6BA7-468A-8662AD4967C5}"/>
                </a:ext>
              </a:extLst>
            </p:cNvPr>
            <p:cNvSpPr/>
            <p:nvPr/>
          </p:nvSpPr>
          <p:spPr>
            <a:xfrm>
              <a:off x="8770732" y="3696592"/>
              <a:ext cx="1205349" cy="468577"/>
            </a:xfrm>
            <a:prstGeom prst="roundRect">
              <a:avLst/>
            </a:prstGeom>
            <a:gradFill>
              <a:gsLst>
                <a:gs pos="0">
                  <a:srgbClr val="C8ACF6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6BDA3E2-EA82-4A49-99E0-58BA2491DD0B}"/>
                </a:ext>
              </a:extLst>
            </p:cNvPr>
            <p:cNvGrpSpPr/>
            <p:nvPr/>
          </p:nvGrpSpPr>
          <p:grpSpPr>
            <a:xfrm>
              <a:off x="7924178" y="1575944"/>
              <a:ext cx="2860110" cy="4690610"/>
              <a:chOff x="7924178" y="1575944"/>
              <a:chExt cx="2860110" cy="469061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68095334-8AAC-0BF3-A84A-1B9ACDD4AE64}"/>
                  </a:ext>
                </a:extLst>
              </p:cNvPr>
              <p:cNvGrpSpPr/>
              <p:nvPr/>
            </p:nvGrpSpPr>
            <p:grpSpPr>
              <a:xfrm>
                <a:off x="7924178" y="1575944"/>
                <a:ext cx="2860110" cy="4690610"/>
                <a:chOff x="7848960" y="1575944"/>
                <a:chExt cx="2860110" cy="4690610"/>
              </a:xfrm>
            </p:grpSpPr>
            <p:sp>
              <p:nvSpPr>
                <p:cNvPr id="51" name="TextBox 19"/>
                <p:cNvSpPr txBox="1"/>
                <p:nvPr/>
              </p:nvSpPr>
              <p:spPr>
                <a:xfrm>
                  <a:off x="8953836" y="376681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bg1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爬虫</a:t>
                  </a:r>
                </a:p>
              </p:txBody>
            </p:sp>
            <p:sp>
              <p:nvSpPr>
                <p:cNvPr id="6" name="Rectangle 27">
                  <a:extLst>
                    <a:ext uri="{FF2B5EF4-FFF2-40B4-BE49-F238E27FC236}">
                      <a16:creationId xmlns:a16="http://schemas.microsoft.com/office/drawing/2014/main" id="{9FBAEBCB-B681-E35C-8F0D-90C42CCD1A3D}"/>
                    </a:ext>
                  </a:extLst>
                </p:cNvPr>
                <p:cNvSpPr/>
                <p:nvPr/>
              </p:nvSpPr>
              <p:spPr>
                <a:xfrm>
                  <a:off x="8034475" y="4219840"/>
                  <a:ext cx="2485054" cy="20467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 algn="just">
                    <a:spcAft>
                      <a:spcPts val="600"/>
                    </a:spcAft>
                    <a:buFont typeface="Wingdings" panose="05000000000000000000" pitchFamily="2" charset="2"/>
                    <a:buChar char="Ø"/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探索</a:t>
                  </a:r>
                  <a:r>
                    <a:rPr lang="zh-CN" alt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新的数据源</a:t>
                  </a: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，进一步丰富数据库中数据量和数据种类。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285750" indent="-285750" algn="just">
                    <a:spcAft>
                      <a:spcPts val="600"/>
                    </a:spcAft>
                    <a:buFont typeface="Wingdings" panose="05000000000000000000" pitchFamily="2" charset="2"/>
                    <a:buChar char="Ø"/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规范数据库服务器的</a:t>
                  </a:r>
                  <a:r>
                    <a:rPr lang="zh-CN" alt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证书管理</a:t>
                  </a: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，提升系统安全性。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285750" indent="-285750" algn="just">
                    <a:spcAft>
                      <a:spcPts val="600"/>
                    </a:spcAft>
                    <a:buFont typeface="Wingdings" panose="05000000000000000000" pitchFamily="2" charset="2"/>
                    <a:buChar char="Ø"/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寻求一种高效而准确的</a:t>
                  </a:r>
                  <a:r>
                    <a:rPr lang="zh-CN" alt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数据更新</a:t>
                  </a: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策略。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285750" indent="-285750" algn="just">
                    <a:spcAft>
                      <a:spcPts val="600"/>
                    </a:spcAft>
                    <a:buFont typeface="Wingdings" panose="05000000000000000000" pitchFamily="2" charset="2"/>
                    <a:buChar char="Ø"/>
                  </a:pP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252957C1-B3A6-900D-E75C-38AE39561F78}"/>
                    </a:ext>
                  </a:extLst>
                </p:cNvPr>
                <p:cNvSpPr/>
                <p:nvPr/>
              </p:nvSpPr>
              <p:spPr>
                <a:xfrm>
                  <a:off x="7848960" y="1575944"/>
                  <a:ext cx="2860110" cy="4589532"/>
                </a:xfrm>
                <a:prstGeom prst="roundRect">
                  <a:avLst/>
                </a:prstGeom>
                <a:noFill/>
                <a:ln w="28575">
                  <a:solidFill>
                    <a:srgbClr val="D6B9E9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5FFAE1BF-1218-4BDE-B2FE-F7FD2051C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704480" y="2191386"/>
                <a:ext cx="1472817" cy="1616506"/>
              </a:xfrm>
              <a:prstGeom prst="rect">
                <a:avLst/>
              </a:prstGeom>
            </p:spPr>
          </p:pic>
        </p:grpSp>
      </p:grpSp>
      <p:pic>
        <p:nvPicPr>
          <p:cNvPr id="2" name="图形 1" descr="法槌">
            <a:extLst>
              <a:ext uri="{FF2B5EF4-FFF2-40B4-BE49-F238E27FC236}">
                <a16:creationId xmlns:a16="http://schemas.microsoft.com/office/drawing/2014/main" id="{0D05227B-77CB-3ED4-1E5C-96267106A6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4474" y="520338"/>
            <a:ext cx="914400" cy="914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328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74503" t="951" r="3232" b="59864"/>
          <a:stretch/>
        </p:blipFill>
        <p:spPr>
          <a:xfrm>
            <a:off x="8999621" y="246743"/>
            <a:ext cx="3192379" cy="38180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23361" t="36385" r="40054" b="20369"/>
          <a:stretch/>
        </p:blipFill>
        <p:spPr>
          <a:xfrm>
            <a:off x="-8642" y="2685144"/>
            <a:ext cx="5245768" cy="42137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6153" y="709259"/>
            <a:ext cx="11302410" cy="5932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20" y="699370"/>
            <a:ext cx="506250" cy="697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907" y="452627"/>
            <a:ext cx="7044298" cy="572488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B110203-B0CB-DBAB-FAFE-6A99132999BF}"/>
              </a:ext>
            </a:extLst>
          </p:cNvPr>
          <p:cNvGrpSpPr/>
          <p:nvPr/>
        </p:nvGrpSpPr>
        <p:grpSpPr>
          <a:xfrm>
            <a:off x="1295722" y="2892287"/>
            <a:ext cx="5659154" cy="2296570"/>
            <a:chOff x="976790" y="1993900"/>
            <a:chExt cx="6067276" cy="2215272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7C5A8093-E430-49C0-9048-63177B321B78}"/>
                </a:ext>
              </a:extLst>
            </p:cNvPr>
            <p:cNvSpPr txBox="1"/>
            <p:nvPr/>
          </p:nvSpPr>
          <p:spPr>
            <a:xfrm>
              <a:off x="1232226" y="2192612"/>
              <a:ext cx="5811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gradFill>
                    <a:gsLst>
                      <a:gs pos="0">
                        <a:srgbClr val="C048E3"/>
                      </a:gs>
                      <a:gs pos="100000">
                        <a:srgbClr val="005DFF"/>
                      </a:gs>
                    </a:gsLst>
                    <a:lin ang="5400000" scaled="1"/>
                  </a:gra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项目调整</a:t>
              </a:r>
            </a:p>
          </p:txBody>
        </p:sp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A248FD34-C0C5-4B7D-990F-1F6D37094CE0}"/>
                </a:ext>
              </a:extLst>
            </p:cNvPr>
            <p:cNvSpPr/>
            <p:nvPr/>
          </p:nvSpPr>
          <p:spPr>
            <a:xfrm>
              <a:off x="1303516" y="3064995"/>
              <a:ext cx="4367773" cy="1038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开发调整</a:t>
              </a:r>
              <a:endParaRPr lang="en-US" altLang="zh-CN" sz="2000" b="1" spc="300" dirty="0">
                <a:solidFill>
                  <a:srgbClr val="2842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新增功能</a:t>
              </a:r>
              <a:endParaRPr lang="en-US" altLang="zh-CN" sz="2000" b="1" spc="300" dirty="0">
                <a:solidFill>
                  <a:srgbClr val="2842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2A090B6-D9E8-9718-776C-F29A11F889B5}"/>
                </a:ext>
              </a:extLst>
            </p:cNvPr>
            <p:cNvSpPr/>
            <p:nvPr/>
          </p:nvSpPr>
          <p:spPr>
            <a:xfrm>
              <a:off x="976790" y="1993900"/>
              <a:ext cx="3455510" cy="2215272"/>
            </a:xfrm>
            <a:prstGeom prst="roundRect">
              <a:avLst/>
            </a:prstGeom>
            <a:noFill/>
            <a:ln w="28575">
              <a:solidFill>
                <a:srgbClr val="D6B9E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9AC019F-8D18-B908-6A2A-9A33F54F32C7}"/>
              </a:ext>
            </a:extLst>
          </p:cNvPr>
          <p:cNvGrpSpPr/>
          <p:nvPr/>
        </p:nvGrpSpPr>
        <p:grpSpPr>
          <a:xfrm>
            <a:off x="1413936" y="1765800"/>
            <a:ext cx="3219082" cy="914400"/>
            <a:chOff x="1295722" y="1656582"/>
            <a:chExt cx="3219082" cy="914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7CAA3EA-650D-4F46-4062-656299FD0826}"/>
                </a:ext>
              </a:extLst>
            </p:cNvPr>
            <p:cNvGrpSpPr/>
            <p:nvPr/>
          </p:nvGrpSpPr>
          <p:grpSpPr>
            <a:xfrm>
              <a:off x="1295722" y="1751978"/>
              <a:ext cx="1871627" cy="723609"/>
              <a:chOff x="1360670" y="4337488"/>
              <a:chExt cx="1871627" cy="723609"/>
            </a:xfrm>
          </p:grpSpPr>
          <p:pic>
            <p:nvPicPr>
              <p:cNvPr id="12" name="PA_图片 9">
                <a:extLst>
                  <a:ext uri="{FF2B5EF4-FFF2-40B4-BE49-F238E27FC236}">
                    <a16:creationId xmlns:a16="http://schemas.microsoft.com/office/drawing/2014/main" id="{76166B08-A42B-4153-B26F-7C4227A8A7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1360670" y="4337488"/>
                <a:ext cx="1871627" cy="72360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7">
                <a:extLst>
                  <a:ext uri="{FF2B5EF4-FFF2-40B4-BE49-F238E27FC236}">
                    <a16:creationId xmlns:a16="http://schemas.microsoft.com/office/drawing/2014/main" id="{D5D729D1-03BF-465B-BAE4-3DACFF0821C7}"/>
                  </a:ext>
                </a:extLst>
              </p:cNvPr>
              <p:cNvSpPr txBox="1"/>
              <p:nvPr/>
            </p:nvSpPr>
            <p:spPr>
              <a:xfrm>
                <a:off x="1611949" y="4394494"/>
                <a:ext cx="133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Part 5</a:t>
                </a:r>
                <a:endParaRPr lang="zh-CN" altLang="en-US" sz="3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p:grpSp>
        <p:pic>
          <p:nvPicPr>
            <p:cNvPr id="13" name="图形 12" descr="法槌">
              <a:extLst>
                <a:ext uri="{FF2B5EF4-FFF2-40B4-BE49-F238E27FC236}">
                  <a16:creationId xmlns:a16="http://schemas.microsoft.com/office/drawing/2014/main" id="{FCA0FCAB-02A4-0AC2-DE03-31AC29D7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00404" y="1656582"/>
              <a:ext cx="914400" cy="914400"/>
            </a:xfrm>
            <a:prstGeom prst="rect">
              <a:avLst/>
            </a:prstGeom>
            <a:effectLst/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63D8B0B-0C50-2BD3-4408-293EDADA9F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7056" y="1480325"/>
            <a:ext cx="4330501" cy="40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0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DEC70CCA-3D9F-47C9-9142-1E81E8DC34B8}"/>
              </a:ext>
            </a:extLst>
          </p:cNvPr>
          <p:cNvGrpSpPr/>
          <p:nvPr/>
        </p:nvGrpSpPr>
        <p:grpSpPr>
          <a:xfrm>
            <a:off x="-1497785" y="-85697"/>
            <a:ext cx="13689173" cy="7973912"/>
            <a:chOff x="-1483606" y="-172049"/>
            <a:chExt cx="13689173" cy="7973912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728C2230-516C-421A-BB98-DC7F61077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479" t="5377" r="12619" b="53683"/>
            <a:stretch/>
          </p:blipFill>
          <p:spPr>
            <a:xfrm>
              <a:off x="8847136" y="-172049"/>
              <a:ext cx="3358431" cy="3647223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3F153EF-DC66-4F2C-B622-904B4C3E2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32" r="42931"/>
            <a:stretch/>
          </p:blipFill>
          <p:spPr>
            <a:xfrm>
              <a:off x="-1483606" y="2628849"/>
              <a:ext cx="7399718" cy="5173014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C7C2054-C395-4AB3-A8C5-24B2FE606197}"/>
                </a:ext>
              </a:extLst>
            </p:cNvPr>
            <p:cNvSpPr/>
            <p:nvPr/>
          </p:nvSpPr>
          <p:spPr>
            <a:xfrm>
              <a:off x="470195" y="4244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552D0CB8-9AA2-4B19-A67D-8B7C1ED2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212" y="427227"/>
              <a:ext cx="506250" cy="697500"/>
            </a:xfrm>
            <a:prstGeom prst="rect">
              <a:avLst/>
            </a:prstGeom>
          </p:spPr>
        </p:pic>
      </p:grpSp>
      <p:grpSp>
        <p:nvGrpSpPr>
          <p:cNvPr id="10" name="Group 2"/>
          <p:cNvGrpSpPr/>
          <p:nvPr/>
        </p:nvGrpSpPr>
        <p:grpSpPr>
          <a:xfrm>
            <a:off x="945283" y="2346129"/>
            <a:ext cx="2654155" cy="1387027"/>
            <a:chOff x="4491721" y="1688743"/>
            <a:chExt cx="2018967" cy="937436"/>
          </a:xfrm>
        </p:grpSpPr>
        <p:sp>
          <p:nvSpPr>
            <p:cNvPr id="12" name="Rectangle: Rounded Corners 28"/>
            <p:cNvSpPr/>
            <p:nvPr/>
          </p:nvSpPr>
          <p:spPr>
            <a:xfrm>
              <a:off x="4656138" y="1688743"/>
              <a:ext cx="1756229" cy="93743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C048E3"/>
                </a:gs>
                <a:gs pos="100000">
                  <a:srgbClr val="005DFF"/>
                </a:gs>
              </a:gsLst>
              <a:lin ang="4200000" scaled="0"/>
            </a:gradFill>
            <a:ln w="25400">
              <a:noFill/>
            </a:ln>
            <a:effectLst>
              <a:outerShdw blurRad="9144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TextBox 32"/>
            <p:cNvSpPr txBox="1"/>
            <p:nvPr/>
          </p:nvSpPr>
          <p:spPr>
            <a:xfrm>
              <a:off x="4491721" y="2149851"/>
              <a:ext cx="2018967" cy="31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4"/>
                  </a:solidFill>
                  <a:latin typeface="Adobe Garamond Pro" panose="02020502060506020403" pitchFamily="18" charset="0"/>
                </a:defRPr>
              </a:lvl1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开发调整</a:t>
              </a:r>
            </a:p>
          </p:txBody>
        </p:sp>
      </p:grpSp>
      <p:grpSp>
        <p:nvGrpSpPr>
          <p:cNvPr id="26" name="Group 8"/>
          <p:cNvGrpSpPr/>
          <p:nvPr/>
        </p:nvGrpSpPr>
        <p:grpSpPr>
          <a:xfrm>
            <a:off x="950288" y="4471305"/>
            <a:ext cx="2653200" cy="1387027"/>
            <a:chOff x="4485316" y="5213119"/>
            <a:chExt cx="2018242" cy="937436"/>
          </a:xfrm>
        </p:grpSpPr>
        <p:sp>
          <p:nvSpPr>
            <p:cNvPr id="28" name="Rectangle: Rounded Corners 31"/>
            <p:cNvSpPr/>
            <p:nvPr/>
          </p:nvSpPr>
          <p:spPr>
            <a:xfrm>
              <a:off x="4656137" y="5213119"/>
              <a:ext cx="1756229" cy="93743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C048E3"/>
                </a:gs>
                <a:gs pos="100000">
                  <a:srgbClr val="005DFF"/>
                </a:gs>
              </a:gsLst>
              <a:lin ang="4200000" scaled="0"/>
            </a:gradFill>
            <a:ln w="25400">
              <a:noFill/>
            </a:ln>
            <a:effectLst>
              <a:outerShdw blurRad="9144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5"/>
            <p:cNvSpPr txBox="1"/>
            <p:nvPr/>
          </p:nvSpPr>
          <p:spPr>
            <a:xfrm>
              <a:off x="4485316" y="5681437"/>
              <a:ext cx="2018242" cy="31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4"/>
                  </a:solidFill>
                  <a:latin typeface="Adobe Garamond Pro" panose="02020502060506020403" pitchFamily="18" charset="0"/>
                </a:defRPr>
              </a:lvl1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新增功能</a:t>
              </a: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1AA0C0D-B0FA-0A18-5023-7CEE4F6571B3}"/>
              </a:ext>
            </a:extLst>
          </p:cNvPr>
          <p:cNvSpPr/>
          <p:nvPr/>
        </p:nvSpPr>
        <p:spPr>
          <a:xfrm>
            <a:off x="3670783" y="1772715"/>
            <a:ext cx="7416869" cy="222123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8ACF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02F927-6786-8348-7EBB-4EB2F01C51F1}"/>
              </a:ext>
            </a:extLst>
          </p:cNvPr>
          <p:cNvSpPr txBox="1"/>
          <p:nvPr/>
        </p:nvSpPr>
        <p:spPr>
          <a:xfrm>
            <a:off x="3751922" y="1766137"/>
            <a:ext cx="7231046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将爬取内容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数据类型改为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爬取数据时可能因为网站反爬而中断，如果使用默认的自增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，可能导致同一文档重复存储多遍，浪费存储空间且降低查找性能。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接口参数修改，去除嵌套：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params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里嵌套结构体无法直接转换成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URLSearchParams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D2FDE09-221F-69A5-AEA1-4355D328A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85" y="2373662"/>
            <a:ext cx="718393" cy="71839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EC2E9FC-2875-5F6C-D179-E70F9A287E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78" y="4501404"/>
            <a:ext cx="723900" cy="7239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B08D7E5-FA8B-1DF9-5B99-7CAF95AED9EE}"/>
              </a:ext>
            </a:extLst>
          </p:cNvPr>
          <p:cNvSpPr/>
          <p:nvPr/>
        </p:nvSpPr>
        <p:spPr>
          <a:xfrm>
            <a:off x="3669182" y="4468485"/>
            <a:ext cx="7416869" cy="138702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8ACF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CFDDD85-390A-885D-A825-53F2DA45E6CC}"/>
              </a:ext>
            </a:extLst>
          </p:cNvPr>
          <p:cNvSpPr txBox="1"/>
          <p:nvPr/>
        </p:nvSpPr>
        <p:spPr>
          <a:xfrm>
            <a:off x="3751922" y="4693688"/>
            <a:ext cx="700033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体现数据定期更新：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查询界面添加更新时间作为筛选，帮助用户快速定位特定时段信息。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B847238-5825-18FD-AAD4-B00C229CDA27}"/>
              </a:ext>
            </a:extLst>
          </p:cNvPr>
          <p:cNvCxnSpPr>
            <a:cxnSpLocks/>
          </p:cNvCxnSpPr>
          <p:nvPr/>
        </p:nvCxnSpPr>
        <p:spPr>
          <a:xfrm flipV="1">
            <a:off x="1004632" y="4133966"/>
            <a:ext cx="10176865" cy="1"/>
          </a:xfrm>
          <a:prstGeom prst="line">
            <a:avLst/>
          </a:prstGeom>
          <a:ln w="28575" cmpd="sng">
            <a:solidFill>
              <a:srgbClr val="C8ACF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09B8038-CAC1-A7C5-3445-9CD79F70C4CA}"/>
              </a:ext>
            </a:extLst>
          </p:cNvPr>
          <p:cNvSpPr txBox="1">
            <a:spLocks/>
          </p:cNvSpPr>
          <p:nvPr/>
        </p:nvSpPr>
        <p:spPr>
          <a:xfrm>
            <a:off x="4871430" y="517997"/>
            <a:ext cx="2061005" cy="6145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600" b="1" dirty="0">
                <a:gradFill>
                  <a:gsLst>
                    <a:gs pos="0">
                      <a:srgbClr val="C048E3"/>
                    </a:gs>
                    <a:gs pos="100000">
                      <a:srgbClr val="005DFF"/>
                    </a:gs>
                  </a:gsLst>
                  <a:lin ang="0" scaled="0"/>
                </a:gra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项目调整</a:t>
            </a:r>
            <a:endParaRPr lang="en-US" altLang="zh-CN" sz="3600" b="1" dirty="0">
              <a:gradFill>
                <a:gsLst>
                  <a:gs pos="0">
                    <a:srgbClr val="C048E3"/>
                  </a:gs>
                  <a:gs pos="100000">
                    <a:srgbClr val="005DFF"/>
                  </a:gs>
                </a:gsLst>
                <a:lin ang="0" scaled="0"/>
              </a:gradFill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351E125-7D4E-E56E-0910-A306BF131955}"/>
              </a:ext>
            </a:extLst>
          </p:cNvPr>
          <p:cNvSpPr txBox="1"/>
          <p:nvPr/>
        </p:nvSpPr>
        <p:spPr>
          <a:xfrm>
            <a:off x="3801222" y="1241043"/>
            <a:ext cx="420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adjustment</a:t>
            </a:r>
            <a:endParaRPr lang="zh-CN" altLang="en-US" sz="1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0ED474-102A-F5B2-4A7A-186D2F94D9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055"/>
          <a:stretch/>
        </p:blipFill>
        <p:spPr>
          <a:xfrm>
            <a:off x="1730652" y="745841"/>
            <a:ext cx="1320467" cy="16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5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55049" t="8343" r="10600" b="47643"/>
          <a:stretch>
            <a:fillRect/>
          </a:stretch>
        </p:blipFill>
        <p:spPr>
          <a:xfrm>
            <a:off x="8534341" y="-11715"/>
            <a:ext cx="3657659" cy="36322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28579" r="39927"/>
          <a:stretch>
            <a:fillRect/>
          </a:stretch>
        </p:blipFill>
        <p:spPr>
          <a:xfrm>
            <a:off x="-2520674" y="2277979"/>
            <a:ext cx="7557896" cy="69639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4795" y="462516"/>
            <a:ext cx="11302410" cy="5932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2" y="452627"/>
            <a:ext cx="506250" cy="697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348" y="452627"/>
            <a:ext cx="7496857" cy="5724889"/>
          </a:xfrm>
          <a:prstGeom prst="rect">
            <a:avLst/>
          </a:prstGeom>
        </p:spPr>
      </p:pic>
      <p:sp>
        <p:nvSpPr>
          <p:cNvPr id="13" name="PA_库_文本框 12"/>
          <p:cNvSpPr txBox="1"/>
          <p:nvPr>
            <p:custDataLst>
              <p:tags r:id="rId1"/>
            </p:custDataLst>
          </p:nvPr>
        </p:nvSpPr>
        <p:spPr>
          <a:xfrm>
            <a:off x="1141730" y="2753360"/>
            <a:ext cx="3207385" cy="11239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005DFF"/>
                    </a:gs>
                    <a:gs pos="100000">
                      <a:srgbClr val="C048E3"/>
                    </a:gs>
                  </a:gsLst>
                  <a:lin ang="5400000" scaled="1"/>
                </a:gradFill>
                <a:latin typeface="造字工房尚雅（非商用）常规体" pitchFamily="2" charset="-122"/>
                <a:ea typeface="造字工房尚雅（非商用）常规体" pitchFamily="2" charset="-122"/>
              </a:rPr>
              <a:t>THANKS</a:t>
            </a:r>
            <a:r>
              <a:rPr lang="zh-CN" altLang="en-US" sz="7200" dirty="0">
                <a:gradFill>
                  <a:gsLst>
                    <a:gs pos="0">
                      <a:srgbClr val="005DFF"/>
                    </a:gs>
                    <a:gs pos="100000">
                      <a:srgbClr val="C048E3"/>
                    </a:gs>
                  </a:gsLst>
                  <a:lin ang="5400000" scaled="1"/>
                </a:gradFill>
                <a:latin typeface="造字工房尚雅（非商用）常规体" pitchFamily="2" charset="-122"/>
                <a:ea typeface="造字工房尚雅（非商用）常规体" pitchFamily="2" charset="-122"/>
              </a:rPr>
              <a:t>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690" y="547570"/>
            <a:ext cx="6637501" cy="553500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902523A-515F-BC30-3256-0D7E71F81111}"/>
              </a:ext>
            </a:extLst>
          </p:cNvPr>
          <p:cNvGrpSpPr/>
          <p:nvPr/>
        </p:nvGrpSpPr>
        <p:grpSpPr>
          <a:xfrm>
            <a:off x="1258274" y="4414423"/>
            <a:ext cx="3283636" cy="858632"/>
            <a:chOff x="6879508" y="4329861"/>
            <a:chExt cx="3283636" cy="858632"/>
          </a:xfrm>
        </p:grpSpPr>
        <p:sp>
          <p:nvSpPr>
            <p:cNvPr id="6" name="Globally administrate client-focused meta…">
              <a:extLst>
                <a:ext uri="{FF2B5EF4-FFF2-40B4-BE49-F238E27FC236}">
                  <a16:creationId xmlns:a16="http://schemas.microsoft.com/office/drawing/2014/main" id="{66FF66F2-D866-03AF-5F37-F0EEC81C00D7}"/>
                </a:ext>
              </a:extLst>
            </p:cNvPr>
            <p:cNvSpPr txBox="1"/>
            <p:nvPr/>
          </p:nvSpPr>
          <p:spPr>
            <a:xfrm>
              <a:off x="6879508" y="4508874"/>
              <a:ext cx="3283636" cy="329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1600" b="1" dirty="0"/>
                <a:t>汇报人：软工管 </a:t>
              </a:r>
              <a:r>
                <a:rPr lang="en-US" altLang="zh-CN" sz="1600" b="1" dirty="0"/>
                <a:t>G04 </a:t>
              </a:r>
              <a:r>
                <a:rPr lang="zh-CN" altLang="en-US" sz="1600" b="1" dirty="0"/>
                <a:t>小组</a:t>
              </a:r>
              <a:endParaRPr lang="en-US" altLang="zh-CN" sz="1600" b="1" dirty="0"/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C0A9AC11-B3F3-5B31-8089-0E2C9CCDE383}"/>
                </a:ext>
              </a:extLst>
            </p:cNvPr>
            <p:cNvSpPr/>
            <p:nvPr/>
          </p:nvSpPr>
          <p:spPr>
            <a:xfrm>
              <a:off x="6904631" y="4329861"/>
              <a:ext cx="2612204" cy="0"/>
            </a:xfrm>
            <a:prstGeom prst="line">
              <a:avLst/>
            </a:prstGeom>
            <a:noFill/>
            <a:ln w="12700" cap="flat">
              <a:solidFill>
                <a:schemeClr val="accent3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Globally administrate client-focused meta…">
              <a:extLst>
                <a:ext uri="{FF2B5EF4-FFF2-40B4-BE49-F238E27FC236}">
                  <a16:creationId xmlns:a16="http://schemas.microsoft.com/office/drawing/2014/main" id="{A34415EF-C406-CAA1-9715-B0BDA8DF176A}"/>
                </a:ext>
              </a:extLst>
            </p:cNvPr>
            <p:cNvSpPr txBox="1"/>
            <p:nvPr/>
          </p:nvSpPr>
          <p:spPr>
            <a:xfrm>
              <a:off x="6879508" y="4857377"/>
              <a:ext cx="3283636" cy="3311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en-US" altLang="zh-CN" sz="1600" b="1" dirty="0">
                  <a:latin typeface="Aileron Light"/>
                </a:rPr>
                <a:t>2023. 12. 6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F8031738-BE88-45B2-9F65-D3D5EF533ACB}"/>
              </a:ext>
            </a:extLst>
          </p:cNvPr>
          <p:cNvGrpSpPr/>
          <p:nvPr/>
        </p:nvGrpSpPr>
        <p:grpSpPr>
          <a:xfrm>
            <a:off x="-1205433" y="-18471"/>
            <a:ext cx="13421834" cy="7552269"/>
            <a:chOff x="-1205433" y="-18471"/>
            <a:chExt cx="13421834" cy="7552269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E629705-33EB-45BD-996A-11156DE15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632" t="11427" r="16585" b="39093"/>
            <a:stretch/>
          </p:blipFill>
          <p:spPr>
            <a:xfrm>
              <a:off x="9237498" y="-18471"/>
              <a:ext cx="2978903" cy="3527558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71B8E6E-1E07-4161-A4CB-9D65A0AFB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48555" r="47586"/>
            <a:stretch/>
          </p:blipFill>
          <p:spPr>
            <a:xfrm>
              <a:off x="-1205433" y="3866148"/>
              <a:ext cx="5424507" cy="3667650"/>
            </a:xfrm>
            <a:prstGeom prst="rect">
              <a:avLst/>
            </a:prstGeom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E014941-8389-47C4-AE2D-E990297F7905}"/>
                </a:ext>
              </a:extLst>
            </p:cNvPr>
            <p:cNvSpPr/>
            <p:nvPr/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D362F60-AF9D-44BA-A359-6FA70CE26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sp>
        <p:nvSpPr>
          <p:cNvPr id="26" name="PA_库_文本框 27"/>
          <p:cNvSpPr txBox="1"/>
          <p:nvPr>
            <p:custDataLst>
              <p:tags r:id="rId1"/>
            </p:custDataLst>
          </p:nvPr>
        </p:nvSpPr>
        <p:spPr>
          <a:xfrm>
            <a:off x="1226582" y="356816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C05FCB49-EBD0-4382-A029-5908DAB3B0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1952559"/>
            <a:ext cx="6096000" cy="410531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9553414-946B-419F-BFF0-AB3812A23B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9090" y="1684023"/>
            <a:ext cx="1136250" cy="225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0B981AB-3D2B-4BAA-B1F3-31B6BB9921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3465" y="1720731"/>
            <a:ext cx="1136250" cy="2295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BB39534-EF65-4458-B887-0D7D7F3A45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71599" y="3287585"/>
            <a:ext cx="1338750" cy="2047500"/>
          </a:xfrm>
          <a:prstGeom prst="rect">
            <a:avLst/>
          </a:prstGeom>
        </p:spPr>
      </p:pic>
      <p:sp>
        <p:nvSpPr>
          <p:cNvPr id="30" name="PA_库_文本框 31"/>
          <p:cNvSpPr txBox="1"/>
          <p:nvPr>
            <p:custDataLst>
              <p:tags r:id="rId2"/>
            </p:custDataLst>
          </p:nvPr>
        </p:nvSpPr>
        <p:spPr>
          <a:xfrm>
            <a:off x="1226582" y="458361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05027EF-CE1E-2DB5-376F-3961D13BC71B}"/>
              </a:ext>
            </a:extLst>
          </p:cNvPr>
          <p:cNvGrpSpPr/>
          <p:nvPr/>
        </p:nvGrpSpPr>
        <p:grpSpPr>
          <a:xfrm>
            <a:off x="1868624" y="1824765"/>
            <a:ext cx="5080068" cy="3875208"/>
            <a:chOff x="1868624" y="1824765"/>
            <a:chExt cx="5080068" cy="387520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07EA67A-3343-6F16-655F-2AB1D948E37C}"/>
                </a:ext>
              </a:extLst>
            </p:cNvPr>
            <p:cNvGrpSpPr/>
            <p:nvPr/>
          </p:nvGrpSpPr>
          <p:grpSpPr>
            <a:xfrm>
              <a:off x="1868624" y="1824765"/>
              <a:ext cx="5074976" cy="3875208"/>
              <a:chOff x="1868624" y="1824765"/>
              <a:chExt cx="5074976" cy="3875208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08F815F7-FCE5-88C8-9381-B8B67EC61212}"/>
                  </a:ext>
                </a:extLst>
              </p:cNvPr>
              <p:cNvGrpSpPr/>
              <p:nvPr/>
            </p:nvGrpSpPr>
            <p:grpSpPr>
              <a:xfrm>
                <a:off x="1868624" y="1824765"/>
                <a:ext cx="3551876" cy="3875208"/>
                <a:chOff x="1868624" y="1824765"/>
                <a:chExt cx="3551876" cy="3875208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D6C88F22-7C31-0FBF-E9AE-C7F419148FB7}"/>
                    </a:ext>
                  </a:extLst>
                </p:cNvPr>
                <p:cNvSpPr/>
                <p:nvPr/>
              </p:nvSpPr>
              <p:spPr>
                <a:xfrm>
                  <a:off x="1868624" y="1824765"/>
                  <a:ext cx="3551876" cy="3875206"/>
                </a:xfrm>
                <a:prstGeom prst="rect">
                  <a:avLst/>
                </a:prstGeom>
                <a:gradFill>
                  <a:gsLst>
                    <a:gs pos="26000">
                      <a:srgbClr val="E8EAFF"/>
                    </a:gs>
                    <a:gs pos="100000">
                      <a:schemeClr val="bg1">
                        <a:alpha val="21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5" name="直接箭头连接符 54">
                  <a:extLst>
                    <a:ext uri="{FF2B5EF4-FFF2-40B4-BE49-F238E27FC236}">
                      <a16:creationId xmlns:a16="http://schemas.microsoft.com/office/drawing/2014/main" id="{37B10910-D158-A542-F632-9FDD1CE96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8624" y="1824765"/>
                  <a:ext cx="0" cy="3875208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94274EC-810A-B1E0-8D03-C88B36C79757}"/>
                  </a:ext>
                </a:extLst>
              </p:cNvPr>
              <p:cNvGrpSpPr/>
              <p:nvPr/>
            </p:nvGrpSpPr>
            <p:grpSpPr>
              <a:xfrm>
                <a:off x="2425774" y="2791100"/>
                <a:ext cx="4517826" cy="461665"/>
                <a:chOff x="1175838" y="2492175"/>
                <a:chExt cx="4517826" cy="461665"/>
              </a:xfrm>
            </p:grpSpPr>
            <p:sp>
              <p:nvSpPr>
                <p:cNvPr id="23" name="PA_库_文本框 24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1733298" y="2492175"/>
                  <a:ext cx="39603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effectLst>
                        <a:outerShdw blurRad="50800" dist="25400" dir="5400000" algn="t" rotWithShape="0">
                          <a:prstClr val="black">
                            <a:alpha val="20000"/>
                          </a:prst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系统设计</a:t>
                  </a:r>
                </a:p>
              </p:txBody>
            </p: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2077CFB1-D8A9-90DC-46EB-2F02E3C8EF53}"/>
                    </a:ext>
                  </a:extLst>
                </p:cNvPr>
                <p:cNvSpPr/>
                <p:nvPr/>
              </p:nvSpPr>
              <p:spPr>
                <a:xfrm>
                  <a:off x="1175838" y="2515794"/>
                  <a:ext cx="428822" cy="375934"/>
                </a:xfrm>
                <a:prstGeom prst="roundRect">
                  <a:avLst/>
                </a:prstGeom>
                <a:gradFill>
                  <a:gsLst>
                    <a:gs pos="0">
                      <a:srgbClr val="C048E3">
                        <a:lumMod val="51000"/>
                        <a:lumOff val="49000"/>
                      </a:srgbClr>
                    </a:gs>
                    <a:gs pos="27000">
                      <a:srgbClr val="C048E3"/>
                    </a:gs>
                    <a:gs pos="47000">
                      <a:srgbClr val="7030A0">
                        <a:lumMod val="80000"/>
                        <a:lumOff val="20000"/>
                      </a:srgbClr>
                    </a:gs>
                    <a:gs pos="79000">
                      <a:srgbClr val="005DFF"/>
                    </a:gs>
                    <a:gs pos="100000">
                      <a:srgbClr val="0070C0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DA306A-08B8-8718-A4EE-B1A3200F1D5B}"/>
                  </a:ext>
                </a:extLst>
              </p:cNvPr>
              <p:cNvGrpSpPr/>
              <p:nvPr/>
            </p:nvGrpSpPr>
            <p:grpSpPr>
              <a:xfrm>
                <a:off x="2420682" y="2054220"/>
                <a:ext cx="4493558" cy="461665"/>
                <a:chOff x="1200105" y="1455642"/>
                <a:chExt cx="4493558" cy="461665"/>
              </a:xfrm>
            </p:grpSpPr>
            <p:sp>
              <p:nvSpPr>
                <p:cNvPr id="6" name="PA_库_文本框 7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733297" y="1455642"/>
                  <a:ext cx="39603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effectLst>
                        <a:outerShdw blurRad="50800" dist="25400" dir="5400000" algn="t" rotWithShape="0">
                          <a:prstClr val="black">
                            <a:alpha val="20000"/>
                          </a:prst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需求分析</a:t>
                  </a:r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F3DCBB7D-E9B9-3072-96A1-6C4BC24E563E}"/>
                    </a:ext>
                  </a:extLst>
                </p:cNvPr>
                <p:cNvSpPr/>
                <p:nvPr/>
              </p:nvSpPr>
              <p:spPr>
                <a:xfrm>
                  <a:off x="1200105" y="1497841"/>
                  <a:ext cx="428822" cy="375934"/>
                </a:xfrm>
                <a:prstGeom prst="roundRect">
                  <a:avLst/>
                </a:prstGeom>
                <a:gradFill>
                  <a:gsLst>
                    <a:gs pos="0">
                      <a:srgbClr val="C048E3">
                        <a:lumMod val="51000"/>
                        <a:lumOff val="49000"/>
                      </a:srgbClr>
                    </a:gs>
                    <a:gs pos="27000">
                      <a:srgbClr val="C048E3"/>
                    </a:gs>
                    <a:gs pos="47000">
                      <a:srgbClr val="7030A0">
                        <a:lumMod val="80000"/>
                        <a:lumOff val="20000"/>
                      </a:srgbClr>
                    </a:gs>
                    <a:gs pos="79000">
                      <a:srgbClr val="005DFF"/>
                    </a:gs>
                    <a:gs pos="100000">
                      <a:srgbClr val="0070C0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7FD08B70-E35A-295B-EC66-F3B7DA42C673}"/>
                  </a:ext>
                </a:extLst>
              </p:cNvPr>
              <p:cNvGrpSpPr/>
              <p:nvPr/>
            </p:nvGrpSpPr>
            <p:grpSpPr>
              <a:xfrm>
                <a:off x="2420682" y="3528602"/>
                <a:ext cx="4522918" cy="461665"/>
                <a:chOff x="1200105" y="3543549"/>
                <a:chExt cx="4522918" cy="461665"/>
              </a:xfrm>
            </p:grpSpPr>
            <p:sp>
              <p:nvSpPr>
                <p:cNvPr id="27" name="PA_库_文本框 28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1762657" y="3543549"/>
                  <a:ext cx="39603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effectLst>
                        <a:outerShdw blurRad="50800" dist="25400" dir="5400000" algn="t" rotWithShape="0">
                          <a:prstClr val="black">
                            <a:alpha val="20000"/>
                          </a:prst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项目进度</a:t>
                  </a:r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25956AA2-C85C-11F9-49E7-268BA7C4350F}"/>
                    </a:ext>
                  </a:extLst>
                </p:cNvPr>
                <p:cNvSpPr/>
                <p:nvPr/>
              </p:nvSpPr>
              <p:spPr>
                <a:xfrm>
                  <a:off x="1200105" y="3564865"/>
                  <a:ext cx="428822" cy="375934"/>
                </a:xfrm>
                <a:prstGeom prst="roundRect">
                  <a:avLst/>
                </a:prstGeom>
                <a:gradFill>
                  <a:gsLst>
                    <a:gs pos="0">
                      <a:srgbClr val="C048E3">
                        <a:lumMod val="51000"/>
                        <a:lumOff val="49000"/>
                      </a:srgbClr>
                    </a:gs>
                    <a:gs pos="27000">
                      <a:srgbClr val="C048E3"/>
                    </a:gs>
                    <a:gs pos="47000">
                      <a:srgbClr val="7030A0">
                        <a:lumMod val="80000"/>
                        <a:lumOff val="20000"/>
                      </a:srgbClr>
                    </a:gs>
                    <a:gs pos="79000">
                      <a:srgbClr val="005DFF"/>
                    </a:gs>
                    <a:gs pos="100000">
                      <a:srgbClr val="0070C0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A082965-ACBB-1513-5641-0AA11E362512}"/>
                  </a:ext>
                </a:extLst>
              </p:cNvPr>
              <p:cNvGrpSpPr/>
              <p:nvPr/>
            </p:nvGrpSpPr>
            <p:grpSpPr>
              <a:xfrm>
                <a:off x="2419114" y="4240421"/>
                <a:ext cx="4522918" cy="461665"/>
                <a:chOff x="1200105" y="4553289"/>
                <a:chExt cx="4522918" cy="461665"/>
              </a:xfrm>
            </p:grpSpPr>
            <p:sp>
              <p:nvSpPr>
                <p:cNvPr id="31" name="PA_库_文本框 32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1762657" y="4553289"/>
                  <a:ext cx="39603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effectLst>
                        <a:outerShdw blurRad="50800" dist="25400" dir="5400000" algn="t" rotWithShape="0">
                          <a:prstClr val="black">
                            <a:alpha val="20000"/>
                          </a:prst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项目管理</a:t>
                  </a:r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8E95F5BB-8FBF-E83A-1031-C8D29F96BB37}"/>
                    </a:ext>
                  </a:extLst>
                </p:cNvPr>
                <p:cNvSpPr/>
                <p:nvPr/>
              </p:nvSpPr>
              <p:spPr>
                <a:xfrm>
                  <a:off x="1200105" y="4615735"/>
                  <a:ext cx="428822" cy="375934"/>
                </a:xfrm>
                <a:prstGeom prst="roundRect">
                  <a:avLst/>
                </a:prstGeom>
                <a:gradFill>
                  <a:gsLst>
                    <a:gs pos="0">
                      <a:srgbClr val="C048E3">
                        <a:lumMod val="51000"/>
                        <a:lumOff val="49000"/>
                      </a:srgbClr>
                    </a:gs>
                    <a:gs pos="27000">
                      <a:srgbClr val="C048E3"/>
                    </a:gs>
                    <a:gs pos="47000">
                      <a:srgbClr val="7030A0">
                        <a:lumMod val="80000"/>
                        <a:lumOff val="20000"/>
                      </a:srgbClr>
                    </a:gs>
                    <a:gs pos="79000">
                      <a:srgbClr val="005DFF"/>
                    </a:gs>
                    <a:gs pos="100000">
                      <a:srgbClr val="0070C0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5FF269C-5EC2-EDFD-5530-5BC52D670143}"/>
                </a:ext>
              </a:extLst>
            </p:cNvPr>
            <p:cNvGrpSpPr/>
            <p:nvPr/>
          </p:nvGrpSpPr>
          <p:grpSpPr>
            <a:xfrm>
              <a:off x="2425774" y="4957520"/>
              <a:ext cx="4522918" cy="461665"/>
              <a:chOff x="1200105" y="5474386"/>
              <a:chExt cx="4522918" cy="461665"/>
            </a:xfrm>
          </p:grpSpPr>
          <p:sp>
            <p:nvSpPr>
              <p:cNvPr id="35" name="PA_库_文本框 32">
                <a:extLst>
                  <a:ext uri="{FF2B5EF4-FFF2-40B4-BE49-F238E27FC236}">
                    <a16:creationId xmlns:a16="http://schemas.microsoft.com/office/drawing/2014/main" id="{8D9DAF0B-E8EB-46B8-AD43-10E7E464F7A1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762657" y="5474386"/>
                <a:ext cx="3960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effectLst>
                      <a:outerShdw blurRad="50800" dist="25400" dir="5400000" algn="t" rotWithShape="0">
                        <a:prstClr val="black">
                          <a:alpha val="2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项目调整</a:t>
                </a: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06DCF8FD-07B2-71C6-4E2E-DDC438C3C3D0}"/>
                  </a:ext>
                </a:extLst>
              </p:cNvPr>
              <p:cNvSpPr/>
              <p:nvPr/>
            </p:nvSpPr>
            <p:spPr>
              <a:xfrm>
                <a:off x="1200105" y="5528043"/>
                <a:ext cx="428822" cy="375934"/>
              </a:xfrm>
              <a:prstGeom prst="roundRect">
                <a:avLst/>
              </a:prstGeom>
              <a:gradFill>
                <a:gsLst>
                  <a:gs pos="0">
                    <a:srgbClr val="C048E3">
                      <a:lumMod val="51000"/>
                      <a:lumOff val="49000"/>
                    </a:srgbClr>
                  </a:gs>
                  <a:gs pos="27000">
                    <a:srgbClr val="C048E3"/>
                  </a:gs>
                  <a:gs pos="47000">
                    <a:srgbClr val="7030A0">
                      <a:lumMod val="80000"/>
                      <a:lumOff val="20000"/>
                    </a:srgbClr>
                  </a:gs>
                  <a:gs pos="79000">
                    <a:srgbClr val="005DFF"/>
                  </a:gs>
                  <a:gs pos="100000">
                    <a:srgbClr val="0070C0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979CFC5-17FA-1C2C-1B83-AF00310F7A67}"/>
              </a:ext>
            </a:extLst>
          </p:cNvPr>
          <p:cNvGrpSpPr/>
          <p:nvPr/>
        </p:nvGrpSpPr>
        <p:grpSpPr>
          <a:xfrm>
            <a:off x="1874100" y="939625"/>
            <a:ext cx="2704206" cy="584775"/>
            <a:chOff x="1874100" y="939625"/>
            <a:chExt cx="2704206" cy="584775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B81DF3E-30B3-C021-4F78-9ECD7D071EC2}"/>
                </a:ext>
              </a:extLst>
            </p:cNvPr>
            <p:cNvSpPr txBox="1"/>
            <p:nvPr/>
          </p:nvSpPr>
          <p:spPr>
            <a:xfrm>
              <a:off x="2419114" y="939625"/>
              <a:ext cx="21591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gradFill>
                    <a:gsLst>
                      <a:gs pos="0">
                        <a:srgbClr val="C048E3"/>
                      </a:gs>
                      <a:gs pos="100000">
                        <a:srgbClr val="005DFF"/>
                      </a:gs>
                    </a:gsLst>
                    <a:lin ang="0" scaled="0"/>
                  </a:gra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展示目录</a:t>
              </a:r>
            </a:p>
          </p:txBody>
        </p:sp>
        <p:sp>
          <p:nvSpPr>
            <p:cNvPr id="49" name="太阳形 48">
              <a:extLst>
                <a:ext uri="{FF2B5EF4-FFF2-40B4-BE49-F238E27FC236}">
                  <a16:creationId xmlns:a16="http://schemas.microsoft.com/office/drawing/2014/main" id="{817074A5-7F63-4ED2-B724-1D7744EAB08C}"/>
                </a:ext>
              </a:extLst>
            </p:cNvPr>
            <p:cNvSpPr/>
            <p:nvPr/>
          </p:nvSpPr>
          <p:spPr>
            <a:xfrm>
              <a:off x="1874100" y="939625"/>
              <a:ext cx="539698" cy="539698"/>
            </a:xfrm>
            <a:prstGeom prst="sun">
              <a:avLst/>
            </a:prstGeom>
            <a:gradFill>
              <a:gsLst>
                <a:gs pos="59000">
                  <a:srgbClr val="FFC000"/>
                </a:gs>
                <a:gs pos="20000">
                  <a:schemeClr val="accent4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F45456-A214-81D0-A18B-EC096B2CC220}"/>
              </a:ext>
            </a:extLst>
          </p:cNvPr>
          <p:cNvGrpSpPr/>
          <p:nvPr/>
        </p:nvGrpSpPr>
        <p:grpSpPr>
          <a:xfrm>
            <a:off x="4524740" y="1203552"/>
            <a:ext cx="2970042" cy="1520029"/>
            <a:chOff x="1389070" y="3049791"/>
            <a:chExt cx="2970042" cy="1713639"/>
          </a:xfrm>
        </p:grpSpPr>
        <p:sp>
          <p:nvSpPr>
            <p:cNvPr id="11" name="Rectangle 27">
              <a:extLst>
                <a:ext uri="{FF2B5EF4-FFF2-40B4-BE49-F238E27FC236}">
                  <a16:creationId xmlns:a16="http://schemas.microsoft.com/office/drawing/2014/main" id="{503F124F-B4AD-E595-1A8F-E956D66FAE4A}"/>
                </a:ext>
              </a:extLst>
            </p:cNvPr>
            <p:cNvSpPr/>
            <p:nvPr/>
          </p:nvSpPr>
          <p:spPr>
            <a:xfrm>
              <a:off x="1628592" y="3569447"/>
              <a:ext cx="2485054" cy="676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zh-CN" altLang="en-US" sz="1400" b="1" dirty="0">
                  <a:solidFill>
                    <a:srgbClr val="9C34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我们到目前为止做了什么？</a:t>
              </a:r>
              <a:endParaRPr lang="en-US" altLang="zh-CN" sz="1400" b="1" dirty="0">
                <a:solidFill>
                  <a:srgbClr val="9C34D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just">
                <a:spcAft>
                  <a:spcPts val="600"/>
                </a:spcAft>
              </a:pPr>
              <a:r>
                <a:rPr lang="zh-CN" altLang="en-US" sz="1400" b="1" dirty="0">
                  <a:solidFill>
                    <a:srgbClr val="9C34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我们如何管理这个项目？</a:t>
              </a:r>
            </a:p>
          </p:txBody>
        </p:sp>
        <p:sp>
          <p:nvSpPr>
            <p:cNvPr id="17" name="思想气泡: 云 16">
              <a:extLst>
                <a:ext uri="{FF2B5EF4-FFF2-40B4-BE49-F238E27FC236}">
                  <a16:creationId xmlns:a16="http://schemas.microsoft.com/office/drawing/2014/main" id="{F3EB0887-61F9-624A-B54E-AA22CDC9D62F}"/>
                </a:ext>
              </a:extLst>
            </p:cNvPr>
            <p:cNvSpPr/>
            <p:nvPr/>
          </p:nvSpPr>
          <p:spPr>
            <a:xfrm rot="10519949" flipH="1">
              <a:off x="1389070" y="3049791"/>
              <a:ext cx="2970042" cy="1713639"/>
            </a:xfrm>
            <a:prstGeom prst="cloudCallout">
              <a:avLst>
                <a:gd name="adj1" fmla="val -42331"/>
                <a:gd name="adj2" fmla="val 50086"/>
              </a:avLst>
            </a:prstGeom>
            <a:noFill/>
            <a:ln>
              <a:solidFill>
                <a:srgbClr val="C048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41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标题 1"/>
          <p:cNvSpPr>
            <a:spLocks noGrp="1"/>
          </p:cNvSpPr>
          <p:nvPr>
            <p:ph type="ctrTitle" idx="4294967295"/>
            <p:custDataLst>
              <p:tags r:id="rId1"/>
            </p:custDataLst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7217F5-6AEC-4CF0-9736-E9DA91BF26D3}"/>
              </a:ext>
            </a:extLst>
          </p:cNvPr>
          <p:cNvGrpSpPr/>
          <p:nvPr/>
        </p:nvGrpSpPr>
        <p:grpSpPr>
          <a:xfrm>
            <a:off x="-1468940" y="-669849"/>
            <a:ext cx="13660940" cy="8352317"/>
            <a:chOff x="-1468940" y="-669849"/>
            <a:chExt cx="13660940" cy="8352317"/>
          </a:xfrm>
        </p:grpSpPr>
        <p:pic>
          <p:nvPicPr>
            <p:cNvPr id="6" name="PA_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11"/>
            <a:srcRect t="19721" r="39165"/>
            <a:stretch/>
          </p:blipFill>
          <p:spPr>
            <a:xfrm>
              <a:off x="-1468940" y="1839433"/>
              <a:ext cx="6126000" cy="5843035"/>
            </a:xfrm>
            <a:prstGeom prst="rect">
              <a:avLst/>
            </a:prstGeom>
          </p:spPr>
        </p:pic>
        <p:pic>
          <p:nvPicPr>
            <p:cNvPr id="7" name="PA_图片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11"/>
            <a:srcRect l="53646" t="-1654" r="7286" b="30950"/>
            <a:stretch/>
          </p:blipFill>
          <p:spPr>
            <a:xfrm>
              <a:off x="8257954" y="-669849"/>
              <a:ext cx="3934046" cy="5146159"/>
            </a:xfrm>
            <a:prstGeom prst="rect">
              <a:avLst/>
            </a:prstGeom>
          </p:spPr>
        </p:pic>
        <p:sp>
          <p:nvSpPr>
            <p:cNvPr id="8" name="PA_矩形 7"/>
            <p:cNvSpPr/>
            <p:nvPr>
              <p:custDataLst>
                <p:tags r:id="rId7"/>
              </p:custDataLst>
            </p:nvPr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PA_图片 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pic>
        <p:nvPicPr>
          <p:cNvPr id="11" name="PA_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702907" y="452627"/>
            <a:ext cx="7044298" cy="5724889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153675" y="954687"/>
            <a:ext cx="5006439" cy="4372226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36C89826-ED31-4A17-A050-22E014058C6C}"/>
              </a:ext>
            </a:extLst>
          </p:cNvPr>
          <p:cNvSpPr txBox="1"/>
          <p:nvPr/>
        </p:nvSpPr>
        <p:spPr>
          <a:xfrm>
            <a:off x="1611947" y="4394494"/>
            <a:ext cx="133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Part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9B2F73F-FC1F-033E-A8FC-9AD7BA38C36A}"/>
              </a:ext>
            </a:extLst>
          </p:cNvPr>
          <p:cNvGrpSpPr/>
          <p:nvPr/>
        </p:nvGrpSpPr>
        <p:grpSpPr>
          <a:xfrm>
            <a:off x="1322570" y="2658437"/>
            <a:ext cx="6067276" cy="2215272"/>
            <a:chOff x="976790" y="1993900"/>
            <a:chExt cx="6067276" cy="2215272"/>
          </a:xfrm>
        </p:grpSpPr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7BEA313E-BB7E-A823-5F72-BAF825EB54FF}"/>
                </a:ext>
              </a:extLst>
            </p:cNvPr>
            <p:cNvSpPr txBox="1"/>
            <p:nvPr/>
          </p:nvSpPr>
          <p:spPr>
            <a:xfrm>
              <a:off x="1232226" y="2192612"/>
              <a:ext cx="5811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gradFill>
                    <a:gsLst>
                      <a:gs pos="0">
                        <a:srgbClr val="C048E3"/>
                      </a:gs>
                      <a:gs pos="100000">
                        <a:srgbClr val="005DFF"/>
                      </a:gs>
                    </a:gsLst>
                    <a:lin ang="5400000" scaled="1"/>
                  </a:gra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</a:p>
          </p:txBody>
        </p:sp>
        <p:sp>
          <p:nvSpPr>
            <p:cNvPr id="14" name="Rectangle 26">
              <a:extLst>
                <a:ext uri="{FF2B5EF4-FFF2-40B4-BE49-F238E27FC236}">
                  <a16:creationId xmlns:a16="http://schemas.microsoft.com/office/drawing/2014/main" id="{63E64FA5-C2BD-E310-EBDB-C226DC0C9D8C}"/>
                </a:ext>
              </a:extLst>
            </p:cNvPr>
            <p:cNvSpPr/>
            <p:nvPr/>
          </p:nvSpPr>
          <p:spPr>
            <a:xfrm>
              <a:off x="1303516" y="3064995"/>
              <a:ext cx="4367773" cy="1038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四象限气泡图</a:t>
              </a:r>
              <a:endParaRPr lang="en-US" altLang="zh-CN" sz="2000" b="1" spc="300" dirty="0">
                <a:solidFill>
                  <a:srgbClr val="2842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系统模块架构图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4207D1F-AB5B-B11A-11DA-D13DB4B28811}"/>
                </a:ext>
              </a:extLst>
            </p:cNvPr>
            <p:cNvSpPr/>
            <p:nvPr/>
          </p:nvSpPr>
          <p:spPr>
            <a:xfrm>
              <a:off x="976790" y="1993900"/>
              <a:ext cx="4126398" cy="2215272"/>
            </a:xfrm>
            <a:prstGeom prst="roundRect">
              <a:avLst/>
            </a:prstGeom>
            <a:noFill/>
            <a:ln w="28575">
              <a:solidFill>
                <a:srgbClr val="D6B9E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609DE3-695B-B516-37BB-C28D4E0A4142}"/>
              </a:ext>
            </a:extLst>
          </p:cNvPr>
          <p:cNvGrpSpPr/>
          <p:nvPr/>
        </p:nvGrpSpPr>
        <p:grpSpPr>
          <a:xfrm>
            <a:off x="1322570" y="1477013"/>
            <a:ext cx="3219082" cy="914400"/>
            <a:chOff x="1295722" y="1656582"/>
            <a:chExt cx="3219082" cy="9144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3358E0F-C2E3-1653-0C0D-DB09AC4056E5}"/>
                </a:ext>
              </a:extLst>
            </p:cNvPr>
            <p:cNvGrpSpPr/>
            <p:nvPr/>
          </p:nvGrpSpPr>
          <p:grpSpPr>
            <a:xfrm>
              <a:off x="1295722" y="1751978"/>
              <a:ext cx="1871627" cy="723609"/>
              <a:chOff x="1360670" y="4337488"/>
              <a:chExt cx="1871627" cy="723609"/>
            </a:xfrm>
          </p:grpSpPr>
          <p:pic>
            <p:nvPicPr>
              <p:cNvPr id="19" name="PA_图片 9">
                <a:extLst>
                  <a:ext uri="{FF2B5EF4-FFF2-40B4-BE49-F238E27FC236}">
                    <a16:creationId xmlns:a16="http://schemas.microsoft.com/office/drawing/2014/main" id="{0CEE5BB0-CF03-4DDE-A6A1-3D3C734E9B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5"/>
              <a:stretch>
                <a:fillRect/>
              </a:stretch>
            </p:blipFill>
            <p:spPr>
              <a:xfrm>
                <a:off x="1360670" y="4337488"/>
                <a:ext cx="1871627" cy="72360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0B7B49E3-BF60-B1A3-253D-B77E3E602696}"/>
                  </a:ext>
                </a:extLst>
              </p:cNvPr>
              <p:cNvSpPr txBox="1"/>
              <p:nvPr/>
            </p:nvSpPr>
            <p:spPr>
              <a:xfrm>
                <a:off x="1611949" y="4394494"/>
                <a:ext cx="133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Part 1</a:t>
                </a:r>
                <a:endParaRPr lang="zh-CN" altLang="en-US" sz="3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p:grpSp>
        <p:pic>
          <p:nvPicPr>
            <p:cNvPr id="18" name="图形 17" descr="法槌">
              <a:extLst>
                <a:ext uri="{FF2B5EF4-FFF2-40B4-BE49-F238E27FC236}">
                  <a16:creationId xmlns:a16="http://schemas.microsoft.com/office/drawing/2014/main" id="{82C70654-8502-F3FF-F3A1-8E5CEA759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00404" y="1656582"/>
              <a:ext cx="914400" cy="9144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518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FD6F93-9231-4F5A-81F8-DB4BD9443577}"/>
              </a:ext>
            </a:extLst>
          </p:cNvPr>
          <p:cNvGrpSpPr/>
          <p:nvPr/>
        </p:nvGrpSpPr>
        <p:grpSpPr>
          <a:xfrm>
            <a:off x="434162" y="452627"/>
            <a:ext cx="11313043" cy="5942857"/>
            <a:chOff x="434162" y="452627"/>
            <a:chExt cx="11313043" cy="594285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457957D-3EEF-4CC3-A814-18C4058CA4D3}"/>
                </a:ext>
              </a:extLst>
            </p:cNvPr>
            <p:cNvSpPr/>
            <p:nvPr/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2982C22-DA59-45A4-B977-D9536CD9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sp>
        <p:nvSpPr>
          <p:cNvPr id="4" name="Text 1">
            <a:extLst>
              <a:ext uri="{FF2B5EF4-FFF2-40B4-BE49-F238E27FC236}">
                <a16:creationId xmlns:a16="http://schemas.microsoft.com/office/drawing/2014/main" id="{342DA2AD-8C1B-6803-97A8-C374748DC165}"/>
              </a:ext>
            </a:extLst>
          </p:cNvPr>
          <p:cNvSpPr/>
          <p:nvPr/>
        </p:nvSpPr>
        <p:spPr>
          <a:xfrm>
            <a:off x="4244379" y="420185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4000" b="1" dirty="0">
                <a:gradFill>
                  <a:gsLst>
                    <a:gs pos="0">
                      <a:srgbClr val="C048E3"/>
                    </a:gs>
                    <a:gs pos="100000">
                      <a:srgbClr val="005D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四象限气泡图</a:t>
            </a:r>
          </a:p>
          <a:p>
            <a:pPr>
              <a:lnSpc>
                <a:spcPts val="4556"/>
              </a:lnSpc>
            </a:pPr>
            <a:endParaRPr lang="zh-CN" altLang="en-US" sz="4000" b="1" dirty="0">
              <a:gradFill>
                <a:gsLst>
                  <a:gs pos="0">
                    <a:srgbClr val="C048E3"/>
                  </a:gs>
                  <a:gs pos="100000">
                    <a:srgbClr val="005D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A_图片 11">
            <a:extLst>
              <a:ext uri="{FF2B5EF4-FFF2-40B4-BE49-F238E27FC236}">
                <a16:creationId xmlns:a16="http://schemas.microsoft.com/office/drawing/2014/main" id="{AB0DDAAA-11CE-22E5-2173-6A52586CA6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34162" y="4320010"/>
            <a:ext cx="2387855" cy="20853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E1A15F-60BE-2C07-3A2D-FD37B683BE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4379" y="1252693"/>
            <a:ext cx="7381320" cy="4888926"/>
          </a:xfrm>
          <a:prstGeom prst="rect">
            <a:avLst/>
          </a:prstGeom>
        </p:spPr>
      </p:pic>
      <p:sp>
        <p:nvSpPr>
          <p:cNvPr id="18" name="PA_库_文本框 32">
            <a:extLst>
              <a:ext uri="{FF2B5EF4-FFF2-40B4-BE49-F238E27FC236}">
                <a16:creationId xmlns:a16="http://schemas.microsoft.com/office/drawing/2014/main" id="{E5F5BF71-86E0-FE8C-E377-F44B4C7187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2232" y="2305376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197FF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搜索词条</a:t>
            </a:r>
          </a:p>
        </p:txBody>
      </p:sp>
      <p:sp>
        <p:nvSpPr>
          <p:cNvPr id="22" name="PA_库_文本框 32">
            <a:extLst>
              <a:ext uri="{FF2B5EF4-FFF2-40B4-BE49-F238E27FC236}">
                <a16:creationId xmlns:a16="http://schemas.microsoft.com/office/drawing/2014/main" id="{85BAAAF0-10EE-1B36-A4E6-81F39E05310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392681" y="2611253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ABF1A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搜索结果</a:t>
            </a:r>
          </a:p>
        </p:txBody>
      </p:sp>
      <p:sp>
        <p:nvSpPr>
          <p:cNvPr id="23" name="PA_库_文本框 32">
            <a:extLst>
              <a:ext uri="{FF2B5EF4-FFF2-40B4-BE49-F238E27FC236}">
                <a16:creationId xmlns:a16="http://schemas.microsoft.com/office/drawing/2014/main" id="{7C8274C5-3AF2-7E06-ACCB-056EA530843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2232" y="2986476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CABE8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历史搜索</a:t>
            </a:r>
          </a:p>
        </p:txBody>
      </p:sp>
      <p:sp>
        <p:nvSpPr>
          <p:cNvPr id="24" name="PA_库_文本框 32">
            <a:extLst>
              <a:ext uri="{FF2B5EF4-FFF2-40B4-BE49-F238E27FC236}">
                <a16:creationId xmlns:a16="http://schemas.microsoft.com/office/drawing/2014/main" id="{C88EBCFE-EC24-A460-2F63-A02AD0E7997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392681" y="3340491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269D6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详情显示</a:t>
            </a:r>
          </a:p>
        </p:txBody>
      </p:sp>
      <p:sp>
        <p:nvSpPr>
          <p:cNvPr id="30" name="PA_库_文本框 32">
            <a:extLst>
              <a:ext uri="{FF2B5EF4-FFF2-40B4-BE49-F238E27FC236}">
                <a16:creationId xmlns:a16="http://schemas.microsoft.com/office/drawing/2014/main" id="{9F3221CB-A821-640D-5284-0F4DFC0102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02232" y="3665477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6AD085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1" dirty="0">
                <a:solidFill>
                  <a:srgbClr val="6AD085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</a:p>
        </p:txBody>
      </p:sp>
      <p:sp>
        <p:nvSpPr>
          <p:cNvPr id="35" name="PA_库_文本框 32">
            <a:extLst>
              <a:ext uri="{FF2B5EF4-FFF2-40B4-BE49-F238E27FC236}">
                <a16:creationId xmlns:a16="http://schemas.microsoft.com/office/drawing/2014/main" id="{15D86B42-CD1D-470F-C2C2-0BDD97EAD0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392681" y="3952245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A716E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</a:p>
        </p:txBody>
      </p:sp>
      <p:sp>
        <p:nvSpPr>
          <p:cNvPr id="36" name="PA_库_文本框 32">
            <a:extLst>
              <a:ext uri="{FF2B5EF4-FFF2-40B4-BE49-F238E27FC236}">
                <a16:creationId xmlns:a16="http://schemas.microsoft.com/office/drawing/2014/main" id="{57868B62-10DA-3C79-70B8-7C407A3A6CA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02232" y="1263262"/>
            <a:ext cx="3888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不同的气泡颜色属于不同的</a:t>
            </a:r>
            <a:r>
              <a:rPr lang="zh-CN" altLang="en-US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功能需求模块</a:t>
            </a:r>
            <a:r>
              <a:rPr lang="en-US" altLang="zh-CN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400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A681AE-1759-D7C7-E8F8-AE43F082D7E2}"/>
              </a:ext>
            </a:extLst>
          </p:cNvPr>
          <p:cNvCxnSpPr>
            <a:cxnSpLocks/>
          </p:cNvCxnSpPr>
          <p:nvPr/>
        </p:nvCxnSpPr>
        <p:spPr>
          <a:xfrm>
            <a:off x="8133200" y="1721224"/>
            <a:ext cx="2247929" cy="2598786"/>
          </a:xfrm>
          <a:prstGeom prst="line">
            <a:avLst/>
          </a:prstGeom>
          <a:ln w="28575">
            <a:solidFill>
              <a:srgbClr val="964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C649678-D6B4-1DBD-5DE0-6E2B33B11B25}"/>
              </a:ext>
            </a:extLst>
          </p:cNvPr>
          <p:cNvCxnSpPr>
            <a:cxnSpLocks/>
          </p:cNvCxnSpPr>
          <p:nvPr/>
        </p:nvCxnSpPr>
        <p:spPr>
          <a:xfrm>
            <a:off x="5930153" y="1721224"/>
            <a:ext cx="3422276" cy="3973605"/>
          </a:xfrm>
          <a:prstGeom prst="line">
            <a:avLst/>
          </a:prstGeom>
          <a:ln w="28575">
            <a:solidFill>
              <a:srgbClr val="C197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98492AEF-5A39-ABD0-8846-C587E39D85BA}"/>
              </a:ext>
            </a:extLst>
          </p:cNvPr>
          <p:cNvSpPr/>
          <p:nvPr/>
        </p:nvSpPr>
        <p:spPr>
          <a:xfrm>
            <a:off x="6143058" y="1759632"/>
            <a:ext cx="4651829" cy="3713110"/>
          </a:xfrm>
          <a:custGeom>
            <a:avLst/>
            <a:gdLst>
              <a:gd name="connsiteX0" fmla="*/ 4651829 w 4651829"/>
              <a:gd name="connsiteY0" fmla="*/ 0 h 3713110"/>
              <a:gd name="connsiteX1" fmla="*/ 4492172 w 4651829"/>
              <a:gd name="connsiteY1" fmla="*/ 1792514 h 3713110"/>
              <a:gd name="connsiteX2" fmla="*/ 3969657 w 4651829"/>
              <a:gd name="connsiteY2" fmla="*/ 3069771 h 3713110"/>
              <a:gd name="connsiteX3" fmla="*/ 1886857 w 4651829"/>
              <a:gd name="connsiteY3" fmla="*/ 3628571 h 3713110"/>
              <a:gd name="connsiteX4" fmla="*/ 0 w 4651829"/>
              <a:gd name="connsiteY4" fmla="*/ 3701142 h 3713110"/>
              <a:gd name="connsiteX0" fmla="*/ 4651829 w 4651829"/>
              <a:gd name="connsiteY0" fmla="*/ 0 h 3713110"/>
              <a:gd name="connsiteX1" fmla="*/ 4572000 w 4651829"/>
              <a:gd name="connsiteY1" fmla="*/ 1959429 h 3713110"/>
              <a:gd name="connsiteX2" fmla="*/ 3969657 w 4651829"/>
              <a:gd name="connsiteY2" fmla="*/ 3069771 h 3713110"/>
              <a:gd name="connsiteX3" fmla="*/ 1886857 w 4651829"/>
              <a:gd name="connsiteY3" fmla="*/ 3628571 h 3713110"/>
              <a:gd name="connsiteX4" fmla="*/ 0 w 4651829"/>
              <a:gd name="connsiteY4" fmla="*/ 3701142 h 3713110"/>
              <a:gd name="connsiteX0" fmla="*/ 4651829 w 4651829"/>
              <a:gd name="connsiteY0" fmla="*/ 0 h 3713110"/>
              <a:gd name="connsiteX1" fmla="*/ 4572000 w 4651829"/>
              <a:gd name="connsiteY1" fmla="*/ 1959429 h 3713110"/>
              <a:gd name="connsiteX2" fmla="*/ 3969657 w 4651829"/>
              <a:gd name="connsiteY2" fmla="*/ 3069771 h 3713110"/>
              <a:gd name="connsiteX3" fmla="*/ 1886857 w 4651829"/>
              <a:gd name="connsiteY3" fmla="*/ 3628571 h 3713110"/>
              <a:gd name="connsiteX4" fmla="*/ 0 w 4651829"/>
              <a:gd name="connsiteY4" fmla="*/ 3701142 h 3713110"/>
              <a:gd name="connsiteX0" fmla="*/ 4651829 w 4651829"/>
              <a:gd name="connsiteY0" fmla="*/ 0 h 3713110"/>
              <a:gd name="connsiteX1" fmla="*/ 4572000 w 4651829"/>
              <a:gd name="connsiteY1" fmla="*/ 1959429 h 3713110"/>
              <a:gd name="connsiteX2" fmla="*/ 3969657 w 4651829"/>
              <a:gd name="connsiteY2" fmla="*/ 3069771 h 3713110"/>
              <a:gd name="connsiteX3" fmla="*/ 2286000 w 4651829"/>
              <a:gd name="connsiteY3" fmla="*/ 3628571 h 3713110"/>
              <a:gd name="connsiteX4" fmla="*/ 0 w 4651829"/>
              <a:gd name="connsiteY4" fmla="*/ 3701142 h 37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1829" h="3713110">
                <a:moveTo>
                  <a:pt x="4651829" y="0"/>
                </a:moveTo>
                <a:cubicBezTo>
                  <a:pt x="4628848" y="640443"/>
                  <a:pt x="4634895" y="1571172"/>
                  <a:pt x="4572000" y="1959429"/>
                </a:cubicBezTo>
                <a:cubicBezTo>
                  <a:pt x="4509105" y="2347686"/>
                  <a:pt x="4350657" y="2791581"/>
                  <a:pt x="3969657" y="3069771"/>
                </a:cubicBezTo>
                <a:cubicBezTo>
                  <a:pt x="3588657" y="3347961"/>
                  <a:pt x="2947609" y="3523343"/>
                  <a:pt x="2286000" y="3628571"/>
                </a:cubicBezTo>
                <a:cubicBezTo>
                  <a:pt x="1624391" y="3733799"/>
                  <a:pt x="612624" y="3717470"/>
                  <a:pt x="0" y="3701142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B12CB63-40A1-FE8C-36BC-9A2FCADA0DA7}"/>
              </a:ext>
            </a:extLst>
          </p:cNvPr>
          <p:cNvGrpSpPr/>
          <p:nvPr/>
        </p:nvGrpSpPr>
        <p:grpSpPr>
          <a:xfrm>
            <a:off x="10268282" y="2663371"/>
            <a:ext cx="1053210" cy="622759"/>
            <a:chOff x="6595913" y="1807544"/>
            <a:chExt cx="5162512" cy="964903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C9A0A97A-01FA-FA2B-EC37-C581E494C320}"/>
                </a:ext>
              </a:extLst>
            </p:cNvPr>
            <p:cNvSpPr/>
            <p:nvPr/>
          </p:nvSpPr>
          <p:spPr>
            <a:xfrm>
              <a:off x="6595913" y="1807544"/>
              <a:ext cx="5081685" cy="96490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8AC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F6330208-19CC-8E1F-65A8-FF72F8F9BEE4}"/>
                </a:ext>
              </a:extLst>
            </p:cNvPr>
            <p:cNvSpPr/>
            <p:nvPr/>
          </p:nvSpPr>
          <p:spPr>
            <a:xfrm>
              <a:off x="6595913" y="1837483"/>
              <a:ext cx="5162512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spcAft>
                  <a:spcPts val="600"/>
                </a:spcAft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优先开发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EF69266-786A-F337-2939-2A429DA72786}"/>
              </a:ext>
            </a:extLst>
          </p:cNvPr>
          <p:cNvGrpSpPr/>
          <p:nvPr/>
        </p:nvGrpSpPr>
        <p:grpSpPr>
          <a:xfrm>
            <a:off x="9074754" y="4365729"/>
            <a:ext cx="1346677" cy="982128"/>
            <a:chOff x="6595913" y="1807544"/>
            <a:chExt cx="5321769" cy="1420723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BB2C4E10-0D1D-67A2-3AE9-2F4F1D7F7AD0}"/>
                </a:ext>
              </a:extLst>
            </p:cNvPr>
            <p:cNvSpPr/>
            <p:nvPr/>
          </p:nvSpPr>
          <p:spPr>
            <a:xfrm>
              <a:off x="6595913" y="1807544"/>
              <a:ext cx="5081685" cy="96490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8AC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03245D3E-D220-9B44-6549-0F32935268C4}"/>
                </a:ext>
              </a:extLst>
            </p:cNvPr>
            <p:cNvSpPr/>
            <p:nvPr/>
          </p:nvSpPr>
          <p:spPr>
            <a:xfrm>
              <a:off x="6755170" y="1836532"/>
              <a:ext cx="5162512" cy="1391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spcAft>
                  <a:spcPts val="600"/>
                </a:spcAft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次优先开发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20FBF20-190F-61CD-B76D-11CB780C2F13}"/>
              </a:ext>
            </a:extLst>
          </p:cNvPr>
          <p:cNvGrpSpPr/>
          <p:nvPr/>
        </p:nvGrpSpPr>
        <p:grpSpPr>
          <a:xfrm>
            <a:off x="6523204" y="4982548"/>
            <a:ext cx="1053210" cy="622759"/>
            <a:chOff x="6595913" y="1807544"/>
            <a:chExt cx="5162512" cy="964903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16653BC1-5BBD-DAEF-A966-80901E9D7F83}"/>
                </a:ext>
              </a:extLst>
            </p:cNvPr>
            <p:cNvSpPr/>
            <p:nvPr/>
          </p:nvSpPr>
          <p:spPr>
            <a:xfrm>
              <a:off x="6595913" y="1807544"/>
              <a:ext cx="5081685" cy="96490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8AC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ectangle 26">
              <a:extLst>
                <a:ext uri="{FF2B5EF4-FFF2-40B4-BE49-F238E27FC236}">
                  <a16:creationId xmlns:a16="http://schemas.microsoft.com/office/drawing/2014/main" id="{E7A3D2C3-49B2-5AC5-C902-EC5886070BC6}"/>
                </a:ext>
              </a:extLst>
            </p:cNvPr>
            <p:cNvSpPr/>
            <p:nvPr/>
          </p:nvSpPr>
          <p:spPr>
            <a:xfrm>
              <a:off x="6595913" y="1837483"/>
              <a:ext cx="5162512" cy="791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spcAft>
                  <a:spcPts val="600"/>
                </a:spcAft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最后开发</a:t>
              </a:r>
            </a:p>
          </p:txBody>
        </p:sp>
      </p:grpSp>
      <p:sp>
        <p:nvSpPr>
          <p:cNvPr id="53" name="PA_库_文本框 32">
            <a:extLst>
              <a:ext uri="{FF2B5EF4-FFF2-40B4-BE49-F238E27FC236}">
                <a16:creationId xmlns:a16="http://schemas.microsoft.com/office/drawing/2014/main" id="{D78B0372-19A8-3E36-85A4-2350D316E07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136335" y="5280736"/>
            <a:ext cx="388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顺序合理的</a:t>
            </a:r>
            <a:r>
              <a:rPr lang="zh-CN" altLang="en-US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增量式开发模式</a:t>
            </a:r>
            <a:endParaRPr lang="zh-CN" altLang="en-US" sz="2400" b="1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198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">
        <p159:morph option="byObject"/>
      </p:transition>
    </mc:Choice>
    <mc:Fallback xmlns="">
      <p:transition spd="med"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  <p:bldP spid="24" grpId="0"/>
      <p:bldP spid="30" grpId="0"/>
      <p:bldP spid="35" grpId="0"/>
      <p:bldP spid="36" grpId="0"/>
      <p:bldP spid="52" grpId="0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FD6F93-9231-4F5A-81F8-DB4BD9443577}"/>
              </a:ext>
            </a:extLst>
          </p:cNvPr>
          <p:cNvGrpSpPr/>
          <p:nvPr/>
        </p:nvGrpSpPr>
        <p:grpSpPr>
          <a:xfrm>
            <a:off x="420588" y="456361"/>
            <a:ext cx="11313043" cy="5942857"/>
            <a:chOff x="434162" y="452627"/>
            <a:chExt cx="11313043" cy="594285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457957D-3EEF-4CC3-A814-18C4058CA4D3}"/>
                </a:ext>
              </a:extLst>
            </p:cNvPr>
            <p:cNvSpPr/>
            <p:nvPr/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2982C22-DA59-45A4-B977-D9536CD9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sp>
        <p:nvSpPr>
          <p:cNvPr id="4" name="Text 1">
            <a:extLst>
              <a:ext uri="{FF2B5EF4-FFF2-40B4-BE49-F238E27FC236}">
                <a16:creationId xmlns:a16="http://schemas.microsoft.com/office/drawing/2014/main" id="{342DA2AD-8C1B-6803-97A8-C374748DC165}"/>
              </a:ext>
            </a:extLst>
          </p:cNvPr>
          <p:cNvSpPr/>
          <p:nvPr/>
        </p:nvSpPr>
        <p:spPr>
          <a:xfrm>
            <a:off x="4196340" y="420185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4000" b="1" dirty="0">
                <a:gradFill>
                  <a:gsLst>
                    <a:gs pos="0">
                      <a:srgbClr val="C048E3"/>
                    </a:gs>
                    <a:gs pos="100000">
                      <a:srgbClr val="005D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系统模块架构图</a:t>
            </a:r>
          </a:p>
        </p:txBody>
      </p:sp>
      <p:sp>
        <p:nvSpPr>
          <p:cNvPr id="18" name="PA_库_文本框 32">
            <a:extLst>
              <a:ext uri="{FF2B5EF4-FFF2-40B4-BE49-F238E27FC236}">
                <a16:creationId xmlns:a16="http://schemas.microsoft.com/office/drawing/2014/main" id="{E5F5BF71-86E0-FE8C-E377-F44B4C71875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1061" y="2503609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197FF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搜索词条</a:t>
            </a:r>
          </a:p>
        </p:txBody>
      </p:sp>
      <p:sp>
        <p:nvSpPr>
          <p:cNvPr id="22" name="PA_库_文本框 32">
            <a:extLst>
              <a:ext uri="{FF2B5EF4-FFF2-40B4-BE49-F238E27FC236}">
                <a16:creationId xmlns:a16="http://schemas.microsoft.com/office/drawing/2014/main" id="{85BAAAF0-10EE-1B36-A4E6-81F39E05310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28660" y="2504865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ABF1A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搜索结果</a:t>
            </a:r>
          </a:p>
        </p:txBody>
      </p:sp>
      <p:sp>
        <p:nvSpPr>
          <p:cNvPr id="23" name="PA_库_文本框 32">
            <a:extLst>
              <a:ext uri="{FF2B5EF4-FFF2-40B4-BE49-F238E27FC236}">
                <a16:creationId xmlns:a16="http://schemas.microsoft.com/office/drawing/2014/main" id="{7C8274C5-3AF2-7E06-ACCB-056EA530843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438053" y="2503609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CABE8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历史搜索</a:t>
            </a:r>
          </a:p>
        </p:txBody>
      </p:sp>
      <p:sp>
        <p:nvSpPr>
          <p:cNvPr id="24" name="PA_库_文本框 32">
            <a:extLst>
              <a:ext uri="{FF2B5EF4-FFF2-40B4-BE49-F238E27FC236}">
                <a16:creationId xmlns:a16="http://schemas.microsoft.com/office/drawing/2014/main" id="{C88EBCFE-EC24-A460-2F63-A02AD0E7997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105973" y="2503608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269D6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详情显示</a:t>
            </a:r>
          </a:p>
        </p:txBody>
      </p:sp>
      <p:sp>
        <p:nvSpPr>
          <p:cNvPr id="30" name="PA_库_文本框 32">
            <a:extLst>
              <a:ext uri="{FF2B5EF4-FFF2-40B4-BE49-F238E27FC236}">
                <a16:creationId xmlns:a16="http://schemas.microsoft.com/office/drawing/2014/main" id="{9F3221CB-A821-640D-5284-0F4DFC01028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912040" y="2516307"/>
            <a:ext cx="1184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6AD085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1" dirty="0">
                <a:solidFill>
                  <a:srgbClr val="6AD085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</a:p>
        </p:txBody>
      </p:sp>
      <p:sp>
        <p:nvSpPr>
          <p:cNvPr id="35" name="PA_库_文本框 32">
            <a:extLst>
              <a:ext uri="{FF2B5EF4-FFF2-40B4-BE49-F238E27FC236}">
                <a16:creationId xmlns:a16="http://schemas.microsoft.com/office/drawing/2014/main" id="{15D86B42-CD1D-470F-C2C2-0BDD97EAD07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433155" y="2500434"/>
            <a:ext cx="149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A716E"/>
                </a:solidFill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FC32643-0F02-D03E-062B-E43363A4557F}"/>
              </a:ext>
            </a:extLst>
          </p:cNvPr>
          <p:cNvGrpSpPr/>
          <p:nvPr/>
        </p:nvGrpSpPr>
        <p:grpSpPr>
          <a:xfrm>
            <a:off x="1108586" y="1458690"/>
            <a:ext cx="9817994" cy="3417442"/>
            <a:chOff x="1117823" y="1451763"/>
            <a:chExt cx="9817994" cy="3417442"/>
          </a:xfrm>
        </p:grpSpPr>
        <p:sp>
          <p:nvSpPr>
            <p:cNvPr id="5" name="PA_库_文本框 32">
              <a:extLst>
                <a:ext uri="{FF2B5EF4-FFF2-40B4-BE49-F238E27FC236}">
                  <a16:creationId xmlns:a16="http://schemas.microsoft.com/office/drawing/2014/main" id="{B1C68B2C-A5B5-0477-FF51-1CF1E79D67A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049158" y="1451763"/>
              <a:ext cx="3888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“律镜”法律信息搜索引擎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40A10503-408B-84A4-FE8E-AFA31527465F}"/>
                </a:ext>
              </a:extLst>
            </p:cNvPr>
            <p:cNvSpPr/>
            <p:nvPr/>
          </p:nvSpPr>
          <p:spPr>
            <a:xfrm>
              <a:off x="1117823" y="3429000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197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C197FF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关键词搜索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07824122-7887-DBAD-E9B3-8CEC06377706}"/>
                </a:ext>
              </a:extLst>
            </p:cNvPr>
            <p:cNvSpPr/>
            <p:nvPr/>
          </p:nvSpPr>
          <p:spPr>
            <a:xfrm>
              <a:off x="1117823" y="3971824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197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C197FF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搜索类型选择</a:t>
              </a: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ABD3A01C-281E-3A37-44C2-3B4A38392F98}"/>
                </a:ext>
              </a:extLst>
            </p:cNvPr>
            <p:cNvSpPr/>
            <p:nvPr/>
          </p:nvSpPr>
          <p:spPr>
            <a:xfrm>
              <a:off x="1117823" y="4499873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197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C197FF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高级搜索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4FA3B113-4702-78C8-1F23-59AE91D620F6}"/>
                </a:ext>
              </a:extLst>
            </p:cNvPr>
            <p:cNvSpPr/>
            <p:nvPr/>
          </p:nvSpPr>
          <p:spPr>
            <a:xfrm>
              <a:off x="2780747" y="3429000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ABF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FABF1A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搜索结果排序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0B20A325-0B1E-37C5-DAFC-424F57AFF1B2}"/>
                </a:ext>
              </a:extLst>
            </p:cNvPr>
            <p:cNvSpPr/>
            <p:nvPr/>
          </p:nvSpPr>
          <p:spPr>
            <a:xfrm>
              <a:off x="2780747" y="3971824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ABF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FABF1A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结果摘要</a:t>
              </a: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08819CD1-C049-B8B7-0D94-5EF5DDB2A8ED}"/>
                </a:ext>
              </a:extLst>
            </p:cNvPr>
            <p:cNvSpPr/>
            <p:nvPr/>
          </p:nvSpPr>
          <p:spPr>
            <a:xfrm>
              <a:off x="2780747" y="4499873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ABF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FABF1A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用户反馈</a:t>
              </a: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F50A52C4-C8CF-BFAB-4E89-F0400915C53D}"/>
                </a:ext>
              </a:extLst>
            </p:cNvPr>
            <p:cNvSpPr/>
            <p:nvPr/>
          </p:nvSpPr>
          <p:spPr>
            <a:xfrm>
              <a:off x="4406984" y="3429000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CAB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8CABE8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搜索历史显示</a:t>
              </a: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4E00216A-4793-F4C9-4B89-6FDC05CDCBC5}"/>
                </a:ext>
              </a:extLst>
            </p:cNvPr>
            <p:cNvSpPr/>
            <p:nvPr/>
          </p:nvSpPr>
          <p:spPr>
            <a:xfrm>
              <a:off x="4406984" y="3971824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CAB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8CABE8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个性化推荐</a:t>
              </a: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22C913CA-2A76-86A8-43D3-65A9AABACC01}"/>
                </a:ext>
              </a:extLst>
            </p:cNvPr>
            <p:cNvSpPr/>
            <p:nvPr/>
          </p:nvSpPr>
          <p:spPr>
            <a:xfrm>
              <a:off x="6083703" y="3429000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269D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3269D6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法律文档展示</a:t>
              </a: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E17C64B8-F56F-34D3-B9B1-8A80FA562C61}"/>
                </a:ext>
              </a:extLst>
            </p:cNvPr>
            <p:cNvSpPr/>
            <p:nvPr/>
          </p:nvSpPr>
          <p:spPr>
            <a:xfrm>
              <a:off x="6083703" y="3971824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269D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3269D6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相关文档推荐</a:t>
              </a: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38C4BD58-D44A-2245-92AD-6304BAB344E3}"/>
                </a:ext>
              </a:extLst>
            </p:cNvPr>
            <p:cNvSpPr/>
            <p:nvPr/>
          </p:nvSpPr>
          <p:spPr>
            <a:xfrm>
              <a:off x="6083703" y="4499873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269D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3269D6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文档导航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8C1ECD45-B926-56D9-0ADF-071011C55DB9}"/>
                </a:ext>
              </a:extLst>
            </p:cNvPr>
            <p:cNvSpPr/>
            <p:nvPr/>
          </p:nvSpPr>
          <p:spPr>
            <a:xfrm>
              <a:off x="7760422" y="3421405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AD0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6AD085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600" b="1" dirty="0">
                  <a:solidFill>
                    <a:srgbClr val="6AD085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关键词提取</a:t>
              </a: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EF3E5F2B-72E1-AF75-6196-F564535372F0}"/>
                </a:ext>
              </a:extLst>
            </p:cNvPr>
            <p:cNvSpPr/>
            <p:nvPr/>
          </p:nvSpPr>
          <p:spPr>
            <a:xfrm>
              <a:off x="7760422" y="3964229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AD0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6AD085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智能文档总结</a:t>
              </a: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EC5625E0-D893-A30C-9066-A650D8F4B1D0}"/>
                </a:ext>
              </a:extLst>
            </p:cNvPr>
            <p:cNvSpPr/>
            <p:nvPr/>
          </p:nvSpPr>
          <p:spPr>
            <a:xfrm>
              <a:off x="9437141" y="3429000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A716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FA716E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关键词可视化</a:t>
              </a: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B6608A2-6022-6A2A-F06D-BE8E95A68547}"/>
                </a:ext>
              </a:extLst>
            </p:cNvPr>
            <p:cNvSpPr/>
            <p:nvPr/>
          </p:nvSpPr>
          <p:spPr>
            <a:xfrm>
              <a:off x="9437141" y="3971824"/>
              <a:ext cx="1498676" cy="369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A716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FA716E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图谱转换搜索</a:t>
              </a:r>
            </a:p>
          </p:txBody>
        </p: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A7D90967-E551-AD1D-D362-4A45226B0A62}"/>
                </a:ext>
              </a:extLst>
            </p:cNvPr>
            <p:cNvCxnSpPr>
              <a:stCxn id="5" idx="2"/>
              <a:endCxn id="18" idx="0"/>
            </p:cNvCxnSpPr>
            <p:nvPr/>
          </p:nvCxnSpPr>
          <p:spPr>
            <a:xfrm rot="5400000">
              <a:off x="3674976" y="178089"/>
              <a:ext cx="583254" cy="4053933"/>
            </a:xfrm>
            <a:prstGeom prst="bentConnector3">
              <a:avLst/>
            </a:prstGeom>
            <a:ln w="38100">
              <a:gradFill>
                <a:gsLst>
                  <a:gs pos="100000">
                    <a:schemeClr val="bg2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连接符: 肘形 60">
              <a:extLst>
                <a:ext uri="{FF2B5EF4-FFF2-40B4-BE49-F238E27FC236}">
                  <a16:creationId xmlns:a16="http://schemas.microsoft.com/office/drawing/2014/main" id="{0C6E626C-7816-0ADE-54A3-E2EAE13042EF}"/>
                </a:ext>
              </a:extLst>
            </p:cNvPr>
            <p:cNvCxnSpPr>
              <a:cxnSpLocks/>
              <a:stCxn id="5" idx="2"/>
              <a:endCxn id="22" idx="0"/>
            </p:cNvCxnSpPr>
            <p:nvPr/>
          </p:nvCxnSpPr>
          <p:spPr>
            <a:xfrm rot="5400000">
              <a:off x="4498147" y="1002516"/>
              <a:ext cx="584510" cy="2406334"/>
            </a:xfrm>
            <a:prstGeom prst="bentConnector3">
              <a:avLst/>
            </a:prstGeom>
            <a:ln w="38100">
              <a:gradFill>
                <a:gsLst>
                  <a:gs pos="100000">
                    <a:schemeClr val="bg2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62">
              <a:extLst>
                <a:ext uri="{FF2B5EF4-FFF2-40B4-BE49-F238E27FC236}">
                  <a16:creationId xmlns:a16="http://schemas.microsoft.com/office/drawing/2014/main" id="{DB0D965E-CEB0-D49C-864B-BE304320FD46}"/>
                </a:ext>
              </a:extLst>
            </p:cNvPr>
            <p:cNvCxnSpPr>
              <a:cxnSpLocks/>
              <a:stCxn id="5" idx="2"/>
              <a:endCxn id="23" idx="0"/>
            </p:cNvCxnSpPr>
            <p:nvPr/>
          </p:nvCxnSpPr>
          <p:spPr>
            <a:xfrm rot="5400000">
              <a:off x="5303472" y="1806585"/>
              <a:ext cx="583254" cy="796941"/>
            </a:xfrm>
            <a:prstGeom prst="bentConnector3">
              <a:avLst>
                <a:gd name="adj1" fmla="val 50000"/>
              </a:avLst>
            </a:prstGeom>
            <a:ln w="38100">
              <a:gradFill>
                <a:gsLst>
                  <a:gs pos="100000">
                    <a:schemeClr val="bg2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肘形 63">
              <a:extLst>
                <a:ext uri="{FF2B5EF4-FFF2-40B4-BE49-F238E27FC236}">
                  <a16:creationId xmlns:a16="http://schemas.microsoft.com/office/drawing/2014/main" id="{BA5B1180-0D48-D4DD-DF61-B902D952FC4B}"/>
                </a:ext>
              </a:extLst>
            </p:cNvPr>
            <p:cNvCxnSpPr>
              <a:cxnSpLocks/>
              <a:stCxn id="5" idx="2"/>
              <a:endCxn id="30" idx="0"/>
            </p:cNvCxnSpPr>
            <p:nvPr/>
          </p:nvCxnSpPr>
          <p:spPr>
            <a:xfrm rot="16200000" flipH="1">
              <a:off x="6955603" y="951394"/>
              <a:ext cx="595952" cy="2520020"/>
            </a:xfrm>
            <a:prstGeom prst="bentConnector3">
              <a:avLst>
                <a:gd name="adj1" fmla="val 50000"/>
              </a:avLst>
            </a:prstGeom>
            <a:ln w="38100">
              <a:gradFill>
                <a:gsLst>
                  <a:gs pos="100000">
                    <a:schemeClr val="bg2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肘形 64">
              <a:extLst>
                <a:ext uri="{FF2B5EF4-FFF2-40B4-BE49-F238E27FC236}">
                  <a16:creationId xmlns:a16="http://schemas.microsoft.com/office/drawing/2014/main" id="{72A7A706-3A2B-86FC-150F-B4DAC51F75B3}"/>
                </a:ext>
              </a:extLst>
            </p:cNvPr>
            <p:cNvCxnSpPr>
              <a:cxnSpLocks/>
              <a:stCxn id="5" idx="2"/>
              <a:endCxn id="24" idx="0"/>
            </p:cNvCxnSpPr>
            <p:nvPr/>
          </p:nvCxnSpPr>
          <p:spPr>
            <a:xfrm rot="16200000" flipH="1">
              <a:off x="6137432" y="1769564"/>
              <a:ext cx="583253" cy="870979"/>
            </a:xfrm>
            <a:prstGeom prst="bentConnector3">
              <a:avLst>
                <a:gd name="adj1" fmla="val 50000"/>
              </a:avLst>
            </a:prstGeom>
            <a:ln w="38100">
              <a:gradFill>
                <a:gsLst>
                  <a:gs pos="100000">
                    <a:schemeClr val="bg2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7F4D9A89-F936-9936-AAFB-E56D4AF46643}"/>
                </a:ext>
              </a:extLst>
            </p:cNvPr>
            <p:cNvCxnSpPr>
              <a:cxnSpLocks/>
              <a:stCxn id="5" idx="2"/>
              <a:endCxn id="35" idx="0"/>
            </p:cNvCxnSpPr>
            <p:nvPr/>
          </p:nvCxnSpPr>
          <p:spPr>
            <a:xfrm rot="16200000" flipH="1">
              <a:off x="7802610" y="104386"/>
              <a:ext cx="580079" cy="4198161"/>
            </a:xfrm>
            <a:prstGeom prst="bentConnector3">
              <a:avLst>
                <a:gd name="adj1" fmla="val 50000"/>
              </a:avLst>
            </a:prstGeom>
            <a:ln w="38100">
              <a:gradFill>
                <a:gsLst>
                  <a:gs pos="100000">
                    <a:schemeClr val="bg2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箭头: 右 85">
              <a:extLst>
                <a:ext uri="{FF2B5EF4-FFF2-40B4-BE49-F238E27FC236}">
                  <a16:creationId xmlns:a16="http://schemas.microsoft.com/office/drawing/2014/main" id="{EF440378-4ED8-45B1-9647-69D0BFB0FB27}"/>
                </a:ext>
              </a:extLst>
            </p:cNvPr>
            <p:cNvSpPr/>
            <p:nvPr/>
          </p:nvSpPr>
          <p:spPr>
            <a:xfrm rot="5400000">
              <a:off x="1741325" y="3084493"/>
              <a:ext cx="395919" cy="151132"/>
            </a:xfrm>
            <a:prstGeom prst="rightArrow">
              <a:avLst/>
            </a:prstGeom>
            <a:ln w="38100" cap="rnd">
              <a:gradFill>
                <a:gsLst>
                  <a:gs pos="41000">
                    <a:srgbClr val="C197FF"/>
                  </a:gs>
                  <a:gs pos="0">
                    <a:schemeClr val="bg1"/>
                  </a:gs>
                </a:gsLst>
                <a:lin ang="0" scaled="0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箭头: 右 86">
              <a:extLst>
                <a:ext uri="{FF2B5EF4-FFF2-40B4-BE49-F238E27FC236}">
                  <a16:creationId xmlns:a16="http://schemas.microsoft.com/office/drawing/2014/main" id="{01F1A172-56F5-DCB1-F118-7C8F91A30EB2}"/>
                </a:ext>
              </a:extLst>
            </p:cNvPr>
            <p:cNvSpPr/>
            <p:nvPr/>
          </p:nvSpPr>
          <p:spPr>
            <a:xfrm rot="5400000">
              <a:off x="3365086" y="3064456"/>
              <a:ext cx="395919" cy="151132"/>
            </a:xfrm>
            <a:prstGeom prst="rightArrow">
              <a:avLst/>
            </a:prstGeom>
            <a:ln w="38100" cap="rnd">
              <a:gradFill>
                <a:gsLst>
                  <a:gs pos="41000">
                    <a:srgbClr val="FABF1A"/>
                  </a:gs>
                  <a:gs pos="0">
                    <a:schemeClr val="bg1"/>
                  </a:gs>
                </a:gsLst>
                <a:lin ang="0" scaled="0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A716E"/>
                </a:solidFill>
              </a:endParaRPr>
            </a:p>
          </p:txBody>
        </p:sp>
        <p:sp>
          <p:nvSpPr>
            <p:cNvPr id="88" name="箭头: 右 87">
              <a:extLst>
                <a:ext uri="{FF2B5EF4-FFF2-40B4-BE49-F238E27FC236}">
                  <a16:creationId xmlns:a16="http://schemas.microsoft.com/office/drawing/2014/main" id="{8823499F-A6E7-1762-1BDD-9F9D227E4D08}"/>
                </a:ext>
              </a:extLst>
            </p:cNvPr>
            <p:cNvSpPr/>
            <p:nvPr/>
          </p:nvSpPr>
          <p:spPr>
            <a:xfrm rot="5400000">
              <a:off x="4981981" y="3088744"/>
              <a:ext cx="395919" cy="151132"/>
            </a:xfrm>
            <a:prstGeom prst="rightArrow">
              <a:avLst/>
            </a:prstGeom>
            <a:ln w="38100" cap="rnd">
              <a:gradFill>
                <a:gsLst>
                  <a:gs pos="41000">
                    <a:srgbClr val="8CABE8"/>
                  </a:gs>
                  <a:gs pos="0">
                    <a:schemeClr val="bg1"/>
                  </a:gs>
                </a:gsLst>
                <a:lin ang="0" scaled="0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箭头: 右 92">
              <a:extLst>
                <a:ext uri="{FF2B5EF4-FFF2-40B4-BE49-F238E27FC236}">
                  <a16:creationId xmlns:a16="http://schemas.microsoft.com/office/drawing/2014/main" id="{CFE71F72-E9DB-8023-458A-DCA17B966F95}"/>
                </a:ext>
              </a:extLst>
            </p:cNvPr>
            <p:cNvSpPr/>
            <p:nvPr/>
          </p:nvSpPr>
          <p:spPr>
            <a:xfrm rot="5400000">
              <a:off x="6652598" y="3084493"/>
              <a:ext cx="395919" cy="151132"/>
            </a:xfrm>
            <a:prstGeom prst="rightArrow">
              <a:avLst/>
            </a:prstGeom>
            <a:ln w="38100" cap="rnd">
              <a:gradFill>
                <a:gsLst>
                  <a:gs pos="41000">
                    <a:srgbClr val="3269D6"/>
                  </a:gs>
                  <a:gs pos="0">
                    <a:schemeClr val="bg1"/>
                  </a:gs>
                </a:gsLst>
                <a:lin ang="0" scaled="0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箭头: 右 93">
              <a:extLst>
                <a:ext uri="{FF2B5EF4-FFF2-40B4-BE49-F238E27FC236}">
                  <a16:creationId xmlns:a16="http://schemas.microsoft.com/office/drawing/2014/main" id="{4574C354-2102-D828-3659-9E2B340320AC}"/>
                </a:ext>
              </a:extLst>
            </p:cNvPr>
            <p:cNvSpPr/>
            <p:nvPr/>
          </p:nvSpPr>
          <p:spPr>
            <a:xfrm rot="5400000">
              <a:off x="8311800" y="3078440"/>
              <a:ext cx="395919" cy="151132"/>
            </a:xfrm>
            <a:prstGeom prst="rightArrow">
              <a:avLst/>
            </a:prstGeom>
            <a:ln w="38100" cap="rnd">
              <a:gradFill>
                <a:gsLst>
                  <a:gs pos="41000">
                    <a:srgbClr val="6AD085"/>
                  </a:gs>
                  <a:gs pos="0">
                    <a:schemeClr val="bg1"/>
                  </a:gs>
                </a:gsLst>
                <a:lin ang="0" scaled="0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箭头: 右 94">
              <a:extLst>
                <a:ext uri="{FF2B5EF4-FFF2-40B4-BE49-F238E27FC236}">
                  <a16:creationId xmlns:a16="http://schemas.microsoft.com/office/drawing/2014/main" id="{1D4AFEE4-242B-16F2-C585-3EACC8EA57E0}"/>
                </a:ext>
              </a:extLst>
            </p:cNvPr>
            <p:cNvSpPr/>
            <p:nvPr/>
          </p:nvSpPr>
          <p:spPr>
            <a:xfrm rot="5400000">
              <a:off x="9988519" y="3060025"/>
              <a:ext cx="395919" cy="151132"/>
            </a:xfrm>
            <a:prstGeom prst="rightArrow">
              <a:avLst/>
            </a:prstGeom>
            <a:ln w="38100" cap="rnd">
              <a:gradFill>
                <a:gsLst>
                  <a:gs pos="41000">
                    <a:srgbClr val="FA716E"/>
                  </a:gs>
                  <a:gs pos="0">
                    <a:schemeClr val="bg1"/>
                  </a:gs>
                </a:gsLst>
                <a:lin ang="0" scaled="0"/>
              </a:gra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" name="图形 5" descr="正义天平">
            <a:extLst>
              <a:ext uri="{FF2B5EF4-FFF2-40B4-BE49-F238E27FC236}">
                <a16:creationId xmlns:a16="http://schemas.microsoft.com/office/drawing/2014/main" id="{EEE70AE1-FB4E-677C-D1C4-8653C330AF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81603" y="1175549"/>
            <a:ext cx="837466" cy="837466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32AFA860-DDE3-1E18-A460-BAE94E81168B}"/>
              </a:ext>
            </a:extLst>
          </p:cNvPr>
          <p:cNvSpPr/>
          <p:nvPr/>
        </p:nvSpPr>
        <p:spPr>
          <a:xfrm>
            <a:off x="1616717" y="5395256"/>
            <a:ext cx="1211943" cy="484837"/>
          </a:xfrm>
          <a:prstGeom prst="rightArrow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5000">
                <a:srgbClr val="C197FF"/>
              </a:gs>
            </a:gsLst>
            <a:lin ang="96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库_文本框 32">
            <a:extLst>
              <a:ext uri="{FF2B5EF4-FFF2-40B4-BE49-F238E27FC236}">
                <a16:creationId xmlns:a16="http://schemas.microsoft.com/office/drawing/2014/main" id="{A0BD30D1-1744-9341-E652-5C45D26D3D5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136528" y="5437619"/>
            <a:ext cx="6566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对项目计划阶段的功能需求设想进一步</a:t>
            </a:r>
            <a:r>
              <a:rPr lang="zh-CN" altLang="en-US" sz="20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提炼</a:t>
            </a:r>
            <a:r>
              <a:rPr lang="zh-CN" altLang="en-US" sz="20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细化</a:t>
            </a:r>
            <a:r>
              <a:rPr lang="zh-CN" altLang="en-US" sz="20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敲定</a:t>
            </a:r>
            <a:endParaRPr lang="zh-CN" altLang="en-US" sz="2800" b="1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27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">
        <p159:morph option="byObject"/>
      </p:transition>
    </mc:Choice>
    <mc:Fallback xmlns="">
      <p:transition spd="med"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74503" t="951" r="3232" b="59864"/>
          <a:stretch/>
        </p:blipFill>
        <p:spPr>
          <a:xfrm>
            <a:off x="8999621" y="246743"/>
            <a:ext cx="3192379" cy="38180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23361" t="36385" r="40054" b="20369"/>
          <a:stretch/>
        </p:blipFill>
        <p:spPr>
          <a:xfrm>
            <a:off x="-8642" y="2685144"/>
            <a:ext cx="5245768" cy="42137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6153" y="709259"/>
            <a:ext cx="11302410" cy="5932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20" y="699370"/>
            <a:ext cx="506250" cy="697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907" y="452627"/>
            <a:ext cx="7044298" cy="572488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B110203-B0CB-DBAB-FAFE-6A99132999BF}"/>
              </a:ext>
            </a:extLst>
          </p:cNvPr>
          <p:cNvGrpSpPr/>
          <p:nvPr/>
        </p:nvGrpSpPr>
        <p:grpSpPr>
          <a:xfrm>
            <a:off x="1295722" y="2892287"/>
            <a:ext cx="6067276" cy="2215272"/>
            <a:chOff x="976790" y="1993900"/>
            <a:chExt cx="6067276" cy="2215272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7C5A8093-E430-49C0-9048-63177B321B78}"/>
                </a:ext>
              </a:extLst>
            </p:cNvPr>
            <p:cNvSpPr txBox="1"/>
            <p:nvPr/>
          </p:nvSpPr>
          <p:spPr>
            <a:xfrm>
              <a:off x="1232226" y="2192612"/>
              <a:ext cx="5811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gradFill>
                    <a:gsLst>
                      <a:gs pos="0">
                        <a:srgbClr val="C048E3"/>
                      </a:gs>
                      <a:gs pos="100000">
                        <a:srgbClr val="005DFF"/>
                      </a:gs>
                    </a:gsLst>
                    <a:lin ang="5400000" scaled="1"/>
                  </a:gra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</a:p>
          </p:txBody>
        </p:sp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A248FD34-C0C5-4B7D-990F-1F6D37094CE0}"/>
                </a:ext>
              </a:extLst>
            </p:cNvPr>
            <p:cNvSpPr/>
            <p:nvPr/>
          </p:nvSpPr>
          <p:spPr>
            <a:xfrm>
              <a:off x="1303516" y="3064995"/>
              <a:ext cx="4367773" cy="1038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功能设计 </a:t>
              </a:r>
              <a:endParaRPr lang="en-US" altLang="zh-CN" sz="2000" b="1" spc="300" dirty="0">
                <a:solidFill>
                  <a:srgbClr val="2842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接口设计</a:t>
              </a:r>
              <a:endParaRPr lang="en-US" altLang="zh-CN" sz="2000" b="1" spc="300" dirty="0">
                <a:solidFill>
                  <a:srgbClr val="2842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2A090B6-D9E8-9718-776C-F29A11F889B5}"/>
                </a:ext>
              </a:extLst>
            </p:cNvPr>
            <p:cNvSpPr/>
            <p:nvPr/>
          </p:nvSpPr>
          <p:spPr>
            <a:xfrm>
              <a:off x="976790" y="1993900"/>
              <a:ext cx="3455510" cy="2215272"/>
            </a:xfrm>
            <a:prstGeom prst="roundRect">
              <a:avLst/>
            </a:prstGeom>
            <a:noFill/>
            <a:ln w="28575">
              <a:solidFill>
                <a:srgbClr val="D6B9E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9AC019F-8D18-B908-6A2A-9A33F54F32C7}"/>
              </a:ext>
            </a:extLst>
          </p:cNvPr>
          <p:cNvGrpSpPr/>
          <p:nvPr/>
        </p:nvGrpSpPr>
        <p:grpSpPr>
          <a:xfrm>
            <a:off x="1413936" y="1765800"/>
            <a:ext cx="3219082" cy="914400"/>
            <a:chOff x="1295722" y="1656582"/>
            <a:chExt cx="3219082" cy="914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7CAA3EA-650D-4F46-4062-656299FD0826}"/>
                </a:ext>
              </a:extLst>
            </p:cNvPr>
            <p:cNvGrpSpPr/>
            <p:nvPr/>
          </p:nvGrpSpPr>
          <p:grpSpPr>
            <a:xfrm>
              <a:off x="1295722" y="1751978"/>
              <a:ext cx="1871627" cy="723609"/>
              <a:chOff x="1360670" y="4337488"/>
              <a:chExt cx="1871627" cy="723609"/>
            </a:xfrm>
          </p:grpSpPr>
          <p:pic>
            <p:nvPicPr>
              <p:cNvPr id="12" name="PA_图片 9">
                <a:extLst>
                  <a:ext uri="{FF2B5EF4-FFF2-40B4-BE49-F238E27FC236}">
                    <a16:creationId xmlns:a16="http://schemas.microsoft.com/office/drawing/2014/main" id="{76166B08-A42B-4153-B26F-7C4227A8A7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1360670" y="4337488"/>
                <a:ext cx="1871627" cy="72360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7">
                <a:extLst>
                  <a:ext uri="{FF2B5EF4-FFF2-40B4-BE49-F238E27FC236}">
                    <a16:creationId xmlns:a16="http://schemas.microsoft.com/office/drawing/2014/main" id="{D5D729D1-03BF-465B-BAE4-3DACFF0821C7}"/>
                  </a:ext>
                </a:extLst>
              </p:cNvPr>
              <p:cNvSpPr txBox="1"/>
              <p:nvPr/>
            </p:nvSpPr>
            <p:spPr>
              <a:xfrm>
                <a:off x="1611949" y="4394494"/>
                <a:ext cx="13342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Part 2</a:t>
                </a:r>
                <a:endParaRPr lang="zh-CN" altLang="en-US" sz="3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p:grpSp>
        <p:pic>
          <p:nvPicPr>
            <p:cNvPr id="13" name="图形 12" descr="法槌">
              <a:extLst>
                <a:ext uri="{FF2B5EF4-FFF2-40B4-BE49-F238E27FC236}">
                  <a16:creationId xmlns:a16="http://schemas.microsoft.com/office/drawing/2014/main" id="{FCA0FCAB-02A4-0AC2-DE03-31AC29D7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00404" y="1656582"/>
              <a:ext cx="914400" cy="914400"/>
            </a:xfrm>
            <a:prstGeom prst="rect">
              <a:avLst/>
            </a:prstGeom>
            <a:effectLst/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70DF620-7C19-C2C0-F181-B870EC51DA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120" y="772924"/>
            <a:ext cx="5992437" cy="673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FD6F93-9231-4F5A-81F8-DB4BD9443577}"/>
              </a:ext>
            </a:extLst>
          </p:cNvPr>
          <p:cNvGrpSpPr/>
          <p:nvPr/>
        </p:nvGrpSpPr>
        <p:grpSpPr>
          <a:xfrm>
            <a:off x="439478" y="494958"/>
            <a:ext cx="11313043" cy="5942857"/>
            <a:chOff x="434162" y="452627"/>
            <a:chExt cx="11313043" cy="594285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457957D-3EEF-4CC3-A814-18C4058CA4D3}"/>
                </a:ext>
              </a:extLst>
            </p:cNvPr>
            <p:cNvSpPr/>
            <p:nvPr/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2982C22-DA59-45A4-B977-D9536CD9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sp>
        <p:nvSpPr>
          <p:cNvPr id="4" name="Text 1">
            <a:extLst>
              <a:ext uri="{FF2B5EF4-FFF2-40B4-BE49-F238E27FC236}">
                <a16:creationId xmlns:a16="http://schemas.microsoft.com/office/drawing/2014/main" id="{342DA2AD-8C1B-6803-97A8-C374748DC165}"/>
              </a:ext>
            </a:extLst>
          </p:cNvPr>
          <p:cNvSpPr/>
          <p:nvPr/>
        </p:nvSpPr>
        <p:spPr>
          <a:xfrm>
            <a:off x="4287780" y="420185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4000" b="1" dirty="0">
                <a:gradFill>
                  <a:gsLst>
                    <a:gs pos="0">
                      <a:srgbClr val="C048E3"/>
                    </a:gs>
                    <a:gs pos="100000">
                      <a:srgbClr val="005D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系统详细设计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1DD83DF-11EA-8D01-D1E1-3C42AD3D3B0A}"/>
              </a:ext>
            </a:extLst>
          </p:cNvPr>
          <p:cNvSpPr/>
          <p:nvPr/>
        </p:nvSpPr>
        <p:spPr>
          <a:xfrm>
            <a:off x="639139" y="1512586"/>
            <a:ext cx="2737431" cy="645151"/>
          </a:xfrm>
          <a:prstGeom prst="roundRect">
            <a:avLst/>
          </a:prstGeom>
          <a:gradFill>
            <a:gsLst>
              <a:gs pos="25000">
                <a:srgbClr val="FDFBCF"/>
              </a:gs>
              <a:gs pos="100000">
                <a:schemeClr val="bg1">
                  <a:alpha val="2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库_文本框 32">
            <a:extLst>
              <a:ext uri="{FF2B5EF4-FFF2-40B4-BE49-F238E27FC236}">
                <a16:creationId xmlns:a16="http://schemas.microsoft.com/office/drawing/2014/main" id="{939060D5-CA30-9003-330F-74E73B88923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92602" y="1600032"/>
            <a:ext cx="388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r>
              <a:rPr lang="en-US" altLang="zh-CN" sz="24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endParaRPr lang="en-US" altLang="zh-CN" sz="2400" b="1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4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IPO</a:t>
            </a:r>
            <a:r>
              <a:rPr lang="zh-CN" altLang="en-US" sz="24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844962-5B20-6415-D531-C3A79BAB9F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49" t="7773" r="3100" b="15730"/>
          <a:stretch/>
        </p:blipFill>
        <p:spPr>
          <a:xfrm>
            <a:off x="3341316" y="1100431"/>
            <a:ext cx="7061723" cy="167908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5E43B31-AC3E-E48B-E118-818EB5761CF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466" t="6967" r="2716" b="17348"/>
          <a:stretch/>
        </p:blipFill>
        <p:spPr>
          <a:xfrm>
            <a:off x="3424384" y="1233413"/>
            <a:ext cx="7104301" cy="17589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1D384B-1460-1B98-2FA6-4228EF5BFF0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48" t="3465" r="3640" b="11252"/>
          <a:stretch/>
        </p:blipFill>
        <p:spPr>
          <a:xfrm>
            <a:off x="3481578" y="1419873"/>
            <a:ext cx="7104301" cy="17464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0D1DD0-CED5-CC82-99DD-D32AB88F077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02" t="6947" r="3505" b="14015"/>
          <a:stretch/>
        </p:blipFill>
        <p:spPr>
          <a:xfrm>
            <a:off x="3570843" y="1631865"/>
            <a:ext cx="7104301" cy="16713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62997EA-8C57-2F2D-C666-8E6EA62182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0" t="8870" r="2002" b="11733"/>
          <a:stretch/>
        </p:blipFill>
        <p:spPr>
          <a:xfrm>
            <a:off x="3663317" y="1768281"/>
            <a:ext cx="7104302" cy="16713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BF8A70F-C79F-B40E-F003-CB1AD90A27E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618" t="7174" r="3356" b="15528"/>
          <a:stretch/>
        </p:blipFill>
        <p:spPr>
          <a:xfrm>
            <a:off x="3770196" y="1898860"/>
            <a:ext cx="7044266" cy="16713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A4F726D-1C37-0BAA-5373-E65B2AE1B1C5}"/>
              </a:ext>
            </a:extLst>
          </p:cNvPr>
          <p:cNvSpPr/>
          <p:nvPr/>
        </p:nvSpPr>
        <p:spPr>
          <a:xfrm>
            <a:off x="695016" y="4157097"/>
            <a:ext cx="2737431" cy="645151"/>
          </a:xfrm>
          <a:prstGeom prst="roundRect">
            <a:avLst/>
          </a:prstGeom>
          <a:gradFill>
            <a:gsLst>
              <a:gs pos="25000">
                <a:srgbClr val="FDFBCF"/>
              </a:gs>
              <a:gs pos="100000">
                <a:schemeClr val="bg1">
                  <a:alpha val="2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_库_文本框 32">
            <a:extLst>
              <a:ext uri="{FF2B5EF4-FFF2-40B4-BE49-F238E27FC236}">
                <a16:creationId xmlns:a16="http://schemas.microsoft.com/office/drawing/2014/main" id="{B602A1D1-7B32-EEFF-30B3-3BE86F9E45E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6291" y="4255839"/>
            <a:ext cx="388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接口设计</a:t>
            </a:r>
            <a:r>
              <a:rPr lang="en-US" altLang="zh-CN" sz="24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endParaRPr lang="en-US" altLang="zh-CN" sz="2400" b="1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内部、外部接口定义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06EF89-AD13-ACB1-3EA4-FCC0D27726A3}"/>
              </a:ext>
            </a:extLst>
          </p:cNvPr>
          <p:cNvSpPr/>
          <p:nvPr/>
        </p:nvSpPr>
        <p:spPr>
          <a:xfrm>
            <a:off x="5516391" y="3895523"/>
            <a:ext cx="5478180" cy="2244020"/>
          </a:xfrm>
          <a:prstGeom prst="rect">
            <a:avLst/>
          </a:prstGeom>
          <a:gradFill>
            <a:gsLst>
              <a:gs pos="26000">
                <a:srgbClr val="E8EAFF"/>
              </a:gs>
              <a:gs pos="100000">
                <a:schemeClr val="bg1">
                  <a:alpha val="2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PA_库_文本框 32">
            <a:extLst>
              <a:ext uri="{FF2B5EF4-FFF2-40B4-BE49-F238E27FC236}">
                <a16:creationId xmlns:a16="http://schemas.microsoft.com/office/drawing/2014/main" id="{3B404A5C-A6E3-C1A9-F7F7-DB95BB552D8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742491" y="4091229"/>
            <a:ext cx="4932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URL: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/user/register                </a:t>
            </a:r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endParaRPr lang="zh-CN" altLang="en-US" sz="1600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PA_库_文本框 32">
            <a:extLst>
              <a:ext uri="{FF2B5EF4-FFF2-40B4-BE49-F238E27FC236}">
                <a16:creationId xmlns:a16="http://schemas.microsoft.com/office/drawing/2014/main" id="{F42A6418-A509-915F-5DAC-AFD90C532C0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742491" y="4480781"/>
            <a:ext cx="4932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URL: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/user/info                      </a:t>
            </a:r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endParaRPr lang="zh-CN" altLang="en-US" sz="1600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PA_库_文本框 32">
            <a:extLst>
              <a:ext uri="{FF2B5EF4-FFF2-40B4-BE49-F238E27FC236}">
                <a16:creationId xmlns:a16="http://schemas.microsoft.com/office/drawing/2014/main" id="{CC71FE61-0A20-6771-DC8E-18A55C38EF1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42491" y="4829224"/>
            <a:ext cx="4932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URL: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/search/list                    </a:t>
            </a:r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endParaRPr lang="zh-CN" altLang="en-US" sz="1600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PA_库_文本框 32">
            <a:extLst>
              <a:ext uri="{FF2B5EF4-FFF2-40B4-BE49-F238E27FC236}">
                <a16:creationId xmlns:a16="http://schemas.microsoft.com/office/drawing/2014/main" id="{2264CDB3-F971-25E9-F5C0-E8E6FCE95DD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742490" y="5177667"/>
            <a:ext cx="4932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URL: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/search/feedback          </a:t>
            </a:r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endParaRPr lang="zh-CN" altLang="en-US" sz="1600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PA_库_文本框 32">
            <a:extLst>
              <a:ext uri="{FF2B5EF4-FFF2-40B4-BE49-F238E27FC236}">
                <a16:creationId xmlns:a16="http://schemas.microsoft.com/office/drawing/2014/main" id="{7685DBAC-DBBB-E06E-E131-B3CCD65F84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742489" y="5516221"/>
            <a:ext cx="4932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URL: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/search/detail                </a:t>
            </a:r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Method: </a:t>
            </a:r>
            <a:r>
              <a:rPr lang="en-US" altLang="zh-CN" sz="1600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endParaRPr lang="zh-CN" altLang="en-US" sz="1600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PA_库_文本框 32">
            <a:extLst>
              <a:ext uri="{FF2B5EF4-FFF2-40B4-BE49-F238E27FC236}">
                <a16:creationId xmlns:a16="http://schemas.microsoft.com/office/drawing/2014/main" id="{22AA987F-BF94-1778-E1C3-C1EFC9142D8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541543" y="5800989"/>
            <a:ext cx="381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>
                  <a:outerShdw blurRad="50800" dist="25400" dir="5400000" algn="t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 . . . . .                               . . . . . .  </a:t>
            </a:r>
            <a:endParaRPr lang="zh-CN" altLang="en-US" sz="1600" b="1" dirty="0">
              <a:effectLst>
                <a:outerShdw blurRad="50800" dist="25400" dir="5400000" algn="t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904353F-4064-7546-02E6-591A76265900}"/>
              </a:ext>
            </a:extLst>
          </p:cNvPr>
          <p:cNvCxnSpPr>
            <a:cxnSpLocks/>
          </p:cNvCxnSpPr>
          <p:nvPr/>
        </p:nvCxnSpPr>
        <p:spPr>
          <a:xfrm flipV="1">
            <a:off x="439478" y="3737429"/>
            <a:ext cx="11406372" cy="28087"/>
          </a:xfrm>
          <a:prstGeom prst="line">
            <a:avLst/>
          </a:prstGeom>
          <a:ln w="28575">
            <a:solidFill>
              <a:srgbClr val="964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72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">
        <p159:morph option="byObject"/>
      </p:transition>
    </mc:Choice>
    <mc:Fallback xmlns="">
      <p:transition spd="med"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  <p:bldP spid="18" grpId="0" animBg="1"/>
      <p:bldP spid="46" grpId="0"/>
      <p:bldP spid="57" grpId="0"/>
      <p:bldP spid="58" grpId="0"/>
      <p:bldP spid="62" grpId="0"/>
      <p:bldP spid="6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-3349617" y="0"/>
            <a:ext cx="15550259" cy="8636731"/>
            <a:chOff x="-3349617" y="0"/>
            <a:chExt cx="15550259" cy="863673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/>
            <a:srcRect l="74503" t="951" r="3232" b="59864"/>
            <a:stretch>
              <a:fillRect/>
            </a:stretch>
          </p:blipFill>
          <p:spPr>
            <a:xfrm>
              <a:off x="9008263" y="0"/>
              <a:ext cx="3192379" cy="381802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/>
            <a:srcRect t="34574" r="40054"/>
            <a:stretch>
              <a:fillRect/>
            </a:stretch>
          </p:blipFill>
          <p:spPr>
            <a:xfrm>
              <a:off x="-3349617" y="2261936"/>
              <a:ext cx="8595385" cy="637479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907" y="452627"/>
            <a:ext cx="7044298" cy="57248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374" y="954088"/>
            <a:ext cx="5433751" cy="5028751"/>
          </a:xfrm>
          <a:prstGeom prst="rect">
            <a:avLst/>
          </a:prstGeom>
        </p:spPr>
      </p:pic>
      <p:sp>
        <p:nvSpPr>
          <p:cNvPr id="15" name="TextBox 17"/>
          <p:cNvSpPr txBox="1"/>
          <p:nvPr/>
        </p:nvSpPr>
        <p:spPr>
          <a:xfrm>
            <a:off x="1611947" y="4394494"/>
            <a:ext cx="133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Part 5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760894-D2C4-9A5B-69AA-E7697E5B41AC}"/>
              </a:ext>
            </a:extLst>
          </p:cNvPr>
          <p:cNvGrpSpPr/>
          <p:nvPr/>
        </p:nvGrpSpPr>
        <p:grpSpPr>
          <a:xfrm>
            <a:off x="1413936" y="3212605"/>
            <a:ext cx="5143570" cy="2064633"/>
            <a:chOff x="976790" y="1993900"/>
            <a:chExt cx="6067276" cy="2215272"/>
          </a:xfrm>
        </p:grpSpPr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4613C2B9-4745-C30F-2B6C-9A53E294BDF0}"/>
                </a:ext>
              </a:extLst>
            </p:cNvPr>
            <p:cNvSpPr txBox="1"/>
            <p:nvPr/>
          </p:nvSpPr>
          <p:spPr>
            <a:xfrm>
              <a:off x="1232226" y="2192612"/>
              <a:ext cx="5811840" cy="995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gradFill>
                    <a:gsLst>
                      <a:gs pos="0">
                        <a:srgbClr val="C048E3"/>
                      </a:gs>
                      <a:gs pos="100000">
                        <a:srgbClr val="005DFF"/>
                      </a:gs>
                    </a:gsLst>
                    <a:lin ang="5400000" scaled="1"/>
                  </a:gra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项目进度</a:t>
              </a: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2D606EE-B499-0E5B-EE42-FD51EF0574AB}"/>
                </a:ext>
              </a:extLst>
            </p:cNvPr>
            <p:cNvSpPr/>
            <p:nvPr/>
          </p:nvSpPr>
          <p:spPr>
            <a:xfrm>
              <a:off x="1273195" y="2946547"/>
              <a:ext cx="4367773" cy="1113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项目进展概述</a:t>
              </a:r>
              <a:endParaRPr lang="en-US" altLang="zh-CN" sz="2000" b="1" spc="300" dirty="0">
                <a:solidFill>
                  <a:srgbClr val="2842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spc="300" dirty="0">
                  <a:solidFill>
                    <a:srgbClr val="284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系统演示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D60A2AE-8480-06C0-7FCE-510B46A1EA2C}"/>
                </a:ext>
              </a:extLst>
            </p:cNvPr>
            <p:cNvSpPr/>
            <p:nvPr/>
          </p:nvSpPr>
          <p:spPr>
            <a:xfrm>
              <a:off x="976790" y="1993900"/>
              <a:ext cx="4489128" cy="2215272"/>
            </a:xfrm>
            <a:prstGeom prst="roundRect">
              <a:avLst/>
            </a:prstGeom>
            <a:noFill/>
            <a:ln w="28575">
              <a:solidFill>
                <a:srgbClr val="D6B9E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6D604EF-E99A-2FE6-1F15-C9AD53B362B5}"/>
              </a:ext>
            </a:extLst>
          </p:cNvPr>
          <p:cNvGrpSpPr/>
          <p:nvPr/>
        </p:nvGrpSpPr>
        <p:grpSpPr>
          <a:xfrm>
            <a:off x="1413936" y="1765800"/>
            <a:ext cx="3219082" cy="914400"/>
            <a:chOff x="1295722" y="1656582"/>
            <a:chExt cx="3219082" cy="91440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CC31317-AE6D-EB47-A553-B5EE757822A6}"/>
                </a:ext>
              </a:extLst>
            </p:cNvPr>
            <p:cNvGrpSpPr/>
            <p:nvPr/>
          </p:nvGrpSpPr>
          <p:grpSpPr>
            <a:xfrm>
              <a:off x="1295722" y="1751978"/>
              <a:ext cx="1871627" cy="723609"/>
              <a:chOff x="1360670" y="4337488"/>
              <a:chExt cx="1871627" cy="723609"/>
            </a:xfrm>
          </p:grpSpPr>
          <p:pic>
            <p:nvPicPr>
              <p:cNvPr id="23" name="PA_图片 9">
                <a:extLst>
                  <a:ext uri="{FF2B5EF4-FFF2-40B4-BE49-F238E27FC236}">
                    <a16:creationId xmlns:a16="http://schemas.microsoft.com/office/drawing/2014/main" id="{ABEF2CD7-0359-7F5F-90A9-F258B7D8E07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1360670" y="4337488"/>
                <a:ext cx="1871627" cy="72360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4" name="TextBox 17">
                <a:extLst>
                  <a:ext uri="{FF2B5EF4-FFF2-40B4-BE49-F238E27FC236}">
                    <a16:creationId xmlns:a16="http://schemas.microsoft.com/office/drawing/2014/main" id="{DFBACA3C-A6A4-3BBF-4013-D1D976E74702}"/>
                  </a:ext>
                </a:extLst>
              </p:cNvPr>
              <p:cNvSpPr txBox="1"/>
              <p:nvPr/>
            </p:nvSpPr>
            <p:spPr>
              <a:xfrm>
                <a:off x="1611949" y="4394494"/>
                <a:ext cx="133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Part 3</a:t>
                </a:r>
                <a:endParaRPr lang="zh-CN" altLang="en-US" sz="3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p:grpSp>
        <p:pic>
          <p:nvPicPr>
            <p:cNvPr id="22" name="图形 21" descr="法槌">
              <a:extLst>
                <a:ext uri="{FF2B5EF4-FFF2-40B4-BE49-F238E27FC236}">
                  <a16:creationId xmlns:a16="http://schemas.microsoft.com/office/drawing/2014/main" id="{4AF02D7D-18CA-3CA2-20BE-580B58F4E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00404" y="1656582"/>
              <a:ext cx="914400" cy="914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FD6F93-9231-4F5A-81F8-DB4BD9443577}"/>
              </a:ext>
            </a:extLst>
          </p:cNvPr>
          <p:cNvGrpSpPr/>
          <p:nvPr/>
        </p:nvGrpSpPr>
        <p:grpSpPr>
          <a:xfrm>
            <a:off x="439478" y="494958"/>
            <a:ext cx="11313043" cy="5942857"/>
            <a:chOff x="434162" y="452627"/>
            <a:chExt cx="11313043" cy="594285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457957D-3EEF-4CC3-A814-18C4058CA4D3}"/>
                </a:ext>
              </a:extLst>
            </p:cNvPr>
            <p:cNvSpPr/>
            <p:nvPr/>
          </p:nvSpPr>
          <p:spPr>
            <a:xfrm>
              <a:off x="444795" y="462516"/>
              <a:ext cx="11302410" cy="593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2982C22-DA59-45A4-B977-D9536CD9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62" y="452627"/>
              <a:ext cx="506250" cy="697500"/>
            </a:xfrm>
            <a:prstGeom prst="rect">
              <a:avLst/>
            </a:prstGeom>
          </p:spPr>
        </p:pic>
      </p:grpSp>
      <p:sp>
        <p:nvSpPr>
          <p:cNvPr id="4" name="Text 1">
            <a:extLst>
              <a:ext uri="{FF2B5EF4-FFF2-40B4-BE49-F238E27FC236}">
                <a16:creationId xmlns:a16="http://schemas.microsoft.com/office/drawing/2014/main" id="{342DA2AD-8C1B-6803-97A8-C374748DC165}"/>
              </a:ext>
            </a:extLst>
          </p:cNvPr>
          <p:cNvSpPr/>
          <p:nvPr/>
        </p:nvSpPr>
        <p:spPr>
          <a:xfrm>
            <a:off x="4497504" y="420185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4000" b="1" dirty="0">
                <a:gradFill>
                  <a:gsLst>
                    <a:gs pos="0">
                      <a:srgbClr val="C048E3"/>
                    </a:gs>
                    <a:gs pos="100000">
                      <a:srgbClr val="005D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项目进展概述</a:t>
            </a:r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641D39F-F1F3-A56D-5013-1133EFA7AD10}"/>
              </a:ext>
            </a:extLst>
          </p:cNvPr>
          <p:cNvSpPr/>
          <p:nvPr/>
        </p:nvSpPr>
        <p:spPr>
          <a:xfrm>
            <a:off x="4610979" y="1223960"/>
            <a:ext cx="2970042" cy="2970042"/>
          </a:xfrm>
          <a:prstGeom prst="ellipse">
            <a:avLst/>
          </a:prstGeom>
          <a:noFill/>
          <a:ln>
            <a:solidFill>
              <a:srgbClr val="C04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27D8D128-5309-72D8-BE9B-EED99D0E41F3}"/>
              </a:ext>
            </a:extLst>
          </p:cNvPr>
          <p:cNvGrpSpPr/>
          <p:nvPr/>
        </p:nvGrpSpPr>
        <p:grpSpPr>
          <a:xfrm>
            <a:off x="4141490" y="1583529"/>
            <a:ext cx="1228435" cy="1228428"/>
            <a:chOff x="4141490" y="2389979"/>
            <a:chExt cx="1228435" cy="1228428"/>
          </a:xfrm>
        </p:grpSpPr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877ABDAF-4788-46B6-A566-972A11310AE5}"/>
                </a:ext>
              </a:extLst>
            </p:cNvPr>
            <p:cNvSpPr/>
            <p:nvPr/>
          </p:nvSpPr>
          <p:spPr>
            <a:xfrm>
              <a:off x="4141490" y="2389979"/>
              <a:ext cx="1228435" cy="1228428"/>
            </a:xfrm>
            <a:prstGeom prst="ellipse">
              <a:avLst/>
            </a:prstGeom>
            <a:gradFill>
              <a:gsLst>
                <a:gs pos="0">
                  <a:srgbClr val="005DFF"/>
                </a:gs>
                <a:gs pos="100000">
                  <a:srgbClr val="C048E3"/>
                </a:gs>
              </a:gsLst>
              <a:lin ang="3000000" scaled="0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AC21F7A6-32AC-3245-FDC1-E3A0CA554034}"/>
                </a:ext>
              </a:extLst>
            </p:cNvPr>
            <p:cNvSpPr txBox="1"/>
            <p:nvPr/>
          </p:nvSpPr>
          <p:spPr>
            <a:xfrm>
              <a:off x="4293969" y="2646078"/>
              <a:ext cx="9250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前端进度</a:t>
              </a: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A0AD1D07-E68A-2AF0-821A-D46BB039DC89}"/>
              </a:ext>
            </a:extLst>
          </p:cNvPr>
          <p:cNvGrpSpPr/>
          <p:nvPr/>
        </p:nvGrpSpPr>
        <p:grpSpPr>
          <a:xfrm>
            <a:off x="6885710" y="1583529"/>
            <a:ext cx="1228435" cy="1228428"/>
            <a:chOff x="6885710" y="2389979"/>
            <a:chExt cx="1228435" cy="1228428"/>
          </a:xfrm>
        </p:grpSpPr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72534DAC-D9D8-F17B-CEC4-C11EA635F147}"/>
                </a:ext>
              </a:extLst>
            </p:cNvPr>
            <p:cNvSpPr/>
            <p:nvPr/>
          </p:nvSpPr>
          <p:spPr>
            <a:xfrm>
              <a:off x="6885710" y="2389979"/>
              <a:ext cx="1228435" cy="1228428"/>
            </a:xfrm>
            <a:prstGeom prst="ellipse">
              <a:avLst/>
            </a:prstGeom>
            <a:gradFill>
              <a:gsLst>
                <a:gs pos="0">
                  <a:srgbClr val="005DFF"/>
                </a:gs>
                <a:gs pos="100000">
                  <a:srgbClr val="C048E3"/>
                </a:gs>
              </a:gsLst>
              <a:lin ang="3000000" scaled="0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F2E78CC7-2E98-5A24-0C61-85E93AAB3615}"/>
                </a:ext>
              </a:extLst>
            </p:cNvPr>
            <p:cNvSpPr txBox="1"/>
            <p:nvPr/>
          </p:nvSpPr>
          <p:spPr>
            <a:xfrm>
              <a:off x="7077337" y="2646078"/>
              <a:ext cx="8534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后端进度</a:t>
              </a:r>
            </a:p>
          </p:txBody>
        </p:sp>
      </p:grpSp>
      <p:grpSp>
        <p:nvGrpSpPr>
          <p:cNvPr id="40" name="Group 5">
            <a:extLst>
              <a:ext uri="{FF2B5EF4-FFF2-40B4-BE49-F238E27FC236}">
                <a16:creationId xmlns:a16="http://schemas.microsoft.com/office/drawing/2014/main" id="{2EB96945-37B8-CDD6-9428-BAA35A3CD2E9}"/>
              </a:ext>
            </a:extLst>
          </p:cNvPr>
          <p:cNvGrpSpPr/>
          <p:nvPr/>
        </p:nvGrpSpPr>
        <p:grpSpPr>
          <a:xfrm>
            <a:off x="5489299" y="3483653"/>
            <a:ext cx="1228435" cy="1228428"/>
            <a:chOff x="5489299" y="4290103"/>
            <a:chExt cx="1228435" cy="1228428"/>
          </a:xfrm>
        </p:grpSpPr>
        <p:sp>
          <p:nvSpPr>
            <p:cNvPr id="41" name="Oval 21">
              <a:extLst>
                <a:ext uri="{FF2B5EF4-FFF2-40B4-BE49-F238E27FC236}">
                  <a16:creationId xmlns:a16="http://schemas.microsoft.com/office/drawing/2014/main" id="{823ACC1F-41D8-0FDF-E206-869912BA1174}"/>
                </a:ext>
              </a:extLst>
            </p:cNvPr>
            <p:cNvSpPr/>
            <p:nvPr/>
          </p:nvSpPr>
          <p:spPr>
            <a:xfrm>
              <a:off x="5489299" y="4290103"/>
              <a:ext cx="1228435" cy="1228428"/>
            </a:xfrm>
            <a:prstGeom prst="ellipse">
              <a:avLst/>
            </a:prstGeom>
            <a:gradFill>
              <a:gsLst>
                <a:gs pos="0">
                  <a:srgbClr val="005DFF"/>
                </a:gs>
                <a:gs pos="100000">
                  <a:srgbClr val="C048E3"/>
                </a:gs>
              </a:gsLst>
              <a:lin ang="3000000" scaled="0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DDF11446-273C-24D0-44A5-3016AA9E2952}"/>
                </a:ext>
              </a:extLst>
            </p:cNvPr>
            <p:cNvSpPr txBox="1"/>
            <p:nvPr/>
          </p:nvSpPr>
          <p:spPr>
            <a:xfrm>
              <a:off x="5685305" y="4545391"/>
              <a:ext cx="8659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爬虫进度</a:t>
              </a: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0B82BCD9-C927-54C9-F27F-58EFE83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622" y="1360289"/>
            <a:ext cx="1001250" cy="23175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CBD2B9E1-F5B0-951F-4D1D-C58750280EFD}"/>
              </a:ext>
            </a:extLst>
          </p:cNvPr>
          <p:cNvGrpSpPr/>
          <p:nvPr/>
        </p:nvGrpSpPr>
        <p:grpSpPr>
          <a:xfrm>
            <a:off x="1640486" y="1350487"/>
            <a:ext cx="2495688" cy="892552"/>
            <a:chOff x="1329352" y="1793478"/>
            <a:chExt cx="2495688" cy="892552"/>
          </a:xfrm>
        </p:grpSpPr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91D0299F-6BC8-F4E7-274D-626608D38213}"/>
                </a:ext>
              </a:extLst>
            </p:cNvPr>
            <p:cNvSpPr/>
            <p:nvPr/>
          </p:nvSpPr>
          <p:spPr>
            <a:xfrm>
              <a:off x="1339986" y="1793478"/>
              <a:ext cx="248505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· 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完成搜索引擎首页</a:t>
              </a:r>
            </a:p>
            <a:p>
              <a:pPr algn="just">
                <a:spcAft>
                  <a:spcPts val="600"/>
                </a:spcAft>
              </a:pP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· 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完成搜索结果列表页</a:t>
              </a:r>
            </a:p>
            <a:p>
              <a:pPr algn="just">
                <a:spcAft>
                  <a:spcPts val="600"/>
                </a:spcAft>
              </a:pP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· 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完成法律文档详情页</a:t>
              </a: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7E246DBC-4199-8A7E-1359-400BD7DFA039}"/>
                </a:ext>
              </a:extLst>
            </p:cNvPr>
            <p:cNvCxnSpPr>
              <a:cxnSpLocks/>
            </p:cNvCxnSpPr>
            <p:nvPr/>
          </p:nvCxnSpPr>
          <p:spPr>
            <a:xfrm>
              <a:off x="1329352" y="1867989"/>
              <a:ext cx="10634" cy="818041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99F32F3-659F-8111-8E14-DC42A37AC2DE}"/>
              </a:ext>
            </a:extLst>
          </p:cNvPr>
          <p:cNvGrpSpPr/>
          <p:nvPr/>
        </p:nvGrpSpPr>
        <p:grpSpPr>
          <a:xfrm>
            <a:off x="2815353" y="4972601"/>
            <a:ext cx="3422261" cy="600166"/>
            <a:chOff x="2559438" y="5150500"/>
            <a:chExt cx="3422261" cy="617715"/>
          </a:xfrm>
        </p:grpSpPr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689A4C76-8AB0-0389-67A7-C2E1C450BDE1}"/>
                </a:ext>
              </a:extLst>
            </p:cNvPr>
            <p:cNvSpPr/>
            <p:nvPr/>
          </p:nvSpPr>
          <p:spPr>
            <a:xfrm>
              <a:off x="2623026" y="5150500"/>
              <a:ext cx="3358673" cy="617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·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完成国家法律法规数据库爬虫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·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爬取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20000+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法律文档</a:t>
              </a: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253D5CD-9E5D-A0E0-06C5-5560FC06BA07}"/>
                </a:ext>
              </a:extLst>
            </p:cNvPr>
            <p:cNvCxnSpPr>
              <a:cxnSpLocks/>
            </p:cNvCxnSpPr>
            <p:nvPr/>
          </p:nvCxnSpPr>
          <p:spPr>
            <a:xfrm>
              <a:off x="2559438" y="5190261"/>
              <a:ext cx="0" cy="57795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58A540B-657B-6673-D529-0C101DEC1A84}"/>
              </a:ext>
            </a:extLst>
          </p:cNvPr>
          <p:cNvGrpSpPr/>
          <p:nvPr/>
        </p:nvGrpSpPr>
        <p:grpSpPr>
          <a:xfrm>
            <a:off x="8380937" y="1701951"/>
            <a:ext cx="3099229" cy="892552"/>
            <a:chOff x="8147969" y="3411081"/>
            <a:chExt cx="3099229" cy="892552"/>
          </a:xfrm>
        </p:grpSpPr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E27666E4-4963-1785-9F1D-0EDF76939CE5}"/>
                </a:ext>
              </a:extLst>
            </p:cNvPr>
            <p:cNvSpPr/>
            <p:nvPr/>
          </p:nvSpPr>
          <p:spPr>
            <a:xfrm>
              <a:off x="8204226" y="3411081"/>
              <a:ext cx="3042972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·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与</a:t>
              </a:r>
              <a:r>
                <a:rPr lang="en-US" altLang="zh-CN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ElasticSearch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建立连接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· 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实现搜索结果列表接口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·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实现文档详情展示接口</a:t>
              </a: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94D2D723-5C9E-21AF-9925-DD87C746694F}"/>
                </a:ext>
              </a:extLst>
            </p:cNvPr>
            <p:cNvCxnSpPr>
              <a:cxnSpLocks/>
            </p:cNvCxnSpPr>
            <p:nvPr/>
          </p:nvCxnSpPr>
          <p:spPr>
            <a:xfrm>
              <a:off x="8147969" y="3464209"/>
              <a:ext cx="0" cy="83942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BB4D9F6-46BA-A1C5-A45E-EE83DC21E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11" y="2382072"/>
            <a:ext cx="2982686" cy="1623001"/>
          </a:xfrm>
          <a:prstGeom prst="rect">
            <a:avLst/>
          </a:prstGeom>
          <a:ln>
            <a:solidFill>
              <a:srgbClr val="C197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1AF9D1BD-F25A-18BC-2A90-A6078A83C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402" y="2896619"/>
            <a:ext cx="2973078" cy="1632870"/>
          </a:xfrm>
          <a:prstGeom prst="rect">
            <a:avLst/>
          </a:prstGeom>
          <a:ln>
            <a:solidFill>
              <a:srgbClr val="C197FF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05824738-AAA0-6090-13F9-11983C8D2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1103" y="4857650"/>
            <a:ext cx="3645544" cy="1356353"/>
          </a:xfrm>
          <a:prstGeom prst="rect">
            <a:avLst/>
          </a:prstGeom>
          <a:ln>
            <a:solidFill>
              <a:srgbClr val="C197FF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A7289947-ECB8-5A69-E18B-907C88654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3983" y="2612075"/>
            <a:ext cx="3112332" cy="1834752"/>
          </a:xfrm>
          <a:prstGeom prst="rect">
            <a:avLst/>
          </a:prstGeom>
          <a:ln>
            <a:solidFill>
              <a:srgbClr val="C197FF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34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">
        <p159:morph option="byObject"/>
      </p:transition>
    </mc:Choice>
    <mc:Fallback xmlns="">
      <p:transition spd="med" advTm="1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3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980</Words>
  <Application>Microsoft Office PowerPoint</Application>
  <PresentationFormat>宽屏</PresentationFormat>
  <Paragraphs>177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Aileron Light</vt:lpstr>
      <vt:lpstr>等线</vt:lpstr>
      <vt:lpstr>方正清刻本悦宋简体</vt:lpstr>
      <vt:lpstr>微软雅黑</vt:lpstr>
      <vt:lpstr>造字工房尚雅（非商用）常规体</vt:lpstr>
      <vt:lpstr>Arial</vt:lpstr>
      <vt:lpstr>Calibri</vt:lpstr>
      <vt:lpstr>Calibri Light</vt:lpstr>
      <vt:lpstr>Wingdings</vt:lpstr>
      <vt:lpstr>Office 主题</vt:lpstr>
      <vt:lpstr> </vt:lpstr>
      <vt:lpstr>PowerPoint 演示文稿</vt:lpstr>
      <vt:lpstr> </vt:lpstr>
      <vt:lpstr>PowerPoint 演示文稿</vt:lpstr>
      <vt:lpstr>PowerPoint 演示文稿</vt:lpstr>
      <vt:lpstr> </vt:lpstr>
      <vt:lpstr>PowerPoint 演示文稿</vt:lpstr>
      <vt:lpstr> 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 </vt:lpstr>
      <vt:lpstr>PowerPoint 演示文稿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Administrator</dc:creator>
  <cp:lastModifiedBy>毕颖 徐</cp:lastModifiedBy>
  <cp:revision>57</cp:revision>
  <dcterms:created xsi:type="dcterms:W3CDTF">2018-08-20T14:31:25Z</dcterms:created>
  <dcterms:modified xsi:type="dcterms:W3CDTF">2023-12-05T16:37:56Z</dcterms:modified>
</cp:coreProperties>
</file>